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7" r:id="rId2"/>
    <p:sldId id="424" r:id="rId3"/>
    <p:sldId id="423" r:id="rId4"/>
    <p:sldId id="429" r:id="rId5"/>
    <p:sldId id="415" r:id="rId6"/>
    <p:sldId id="416" r:id="rId7"/>
    <p:sldId id="420" r:id="rId8"/>
    <p:sldId id="417" r:id="rId9"/>
    <p:sldId id="418" r:id="rId10"/>
    <p:sldId id="421" r:id="rId11"/>
    <p:sldId id="430" r:id="rId12"/>
    <p:sldId id="42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>
          <p15:clr>
            <a:srgbClr val="A4A3A4"/>
          </p15:clr>
        </p15:guide>
        <p15:guide id="2" orient="horz" pos="2770">
          <p15:clr>
            <a:srgbClr val="A4A3A4"/>
          </p15:clr>
        </p15:guide>
        <p15:guide id="3" orient="horz" pos="3571">
          <p15:clr>
            <a:srgbClr val="A4A3A4"/>
          </p15:clr>
        </p15:guide>
        <p15:guide id="4" pos="474">
          <p15:clr>
            <a:srgbClr val="A4A3A4"/>
          </p15:clr>
        </p15:guide>
        <p15:guide id="5" pos="1974">
          <p15:clr>
            <a:srgbClr val="A4A3A4"/>
          </p15:clr>
        </p15:guide>
        <p15:guide id="6" pos="5475">
          <p15:clr>
            <a:srgbClr val="A4A3A4"/>
          </p15:clr>
        </p15:guide>
        <p15:guide id="7" pos="300">
          <p15:clr>
            <a:srgbClr val="A4A3A4"/>
          </p15:clr>
        </p15:guide>
        <p15:guide id="8" pos="5382">
          <p15:clr>
            <a:srgbClr val="A4A3A4"/>
          </p15:clr>
        </p15:guide>
        <p15:guide id="9" pos="5076">
          <p15:clr>
            <a:srgbClr val="A4A3A4"/>
          </p15:clr>
        </p15:guide>
        <p15:guide id="10" pos="42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9"/>
    <a:srgbClr val="9BD8F7"/>
    <a:srgbClr val="9B98C4"/>
    <a:srgbClr val="FBC09B"/>
    <a:srgbClr val="D6E5AE"/>
    <a:srgbClr val="C9ABD1"/>
    <a:srgbClr val="ACD0AA"/>
    <a:srgbClr val="A7919E"/>
    <a:srgbClr val="78576A"/>
    <a:srgbClr val="60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7582" autoAdjust="0"/>
  </p:normalViewPr>
  <p:slideViewPr>
    <p:cSldViewPr snapToGrid="0" showGuides="1">
      <p:cViewPr varScale="1">
        <p:scale>
          <a:sx n="88" d="100"/>
          <a:sy n="88" d="100"/>
        </p:scale>
        <p:origin x="1464" y="84"/>
      </p:cViewPr>
      <p:guideLst>
        <p:guide orient="horz" pos="888"/>
        <p:guide orient="horz" pos="2770"/>
        <p:guide orient="horz" pos="3571"/>
        <p:guide pos="474"/>
        <p:guide pos="1974"/>
        <p:guide pos="5475"/>
        <p:guide pos="300"/>
        <p:guide pos="5382"/>
        <p:guide pos="5076"/>
        <p:guide pos="42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22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43D3B-6EF7-4EF7-930A-23D7E9D81BFE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D8918-2BE0-4E2E-981E-618535A026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5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9CE8-4C25-483E-91C9-91383A4B7A6E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731A5-374A-4324-BDE8-D9921A02F9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7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38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8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3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9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 userDrawn="1"/>
        </p:nvGrpSpPr>
        <p:grpSpPr>
          <a:xfrm>
            <a:off x="152400" y="0"/>
            <a:ext cx="8839200" cy="3291840"/>
            <a:chOff x="152400" y="0"/>
            <a:chExt cx="8839200" cy="3291840"/>
          </a:xfrm>
        </p:grpSpPr>
        <p:sp>
          <p:nvSpPr>
            <p:cNvPr id="137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29184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3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267004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5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6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3700" y="1666240"/>
            <a:ext cx="1947672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3141345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Type Date Here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1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3581400" y="1600199"/>
            <a:ext cx="5110163" cy="4572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18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1840" y="1912300"/>
            <a:ext cx="2689860" cy="4261104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8DA5353-2C65-4587-AE26-F3F79D967425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74637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3746373" cy="3736023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1800"/>
              </a:spcBef>
              <a:buNone/>
              <a:defRPr lang="en-US" smtClean="0"/>
            </a:lvl1pPr>
            <a:lvl2pPr marL="457200" indent="-160338">
              <a:lnSpc>
                <a:spcPct val="100000"/>
              </a:lnSpc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8920" y="1539874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1834577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98920" y="302514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14"/>
          </p:nvPr>
        </p:nvSpPr>
        <p:spPr>
          <a:xfrm>
            <a:off x="6598920" y="331984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598920" y="445770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598920" y="475240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4724400" y="161607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4724400" y="307149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4724400" y="454215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1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104C7490-D0E4-46E8-ABDE-48FA818B6E6A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7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2474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625792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6257925" cy="830899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800"/>
              </a:spcBef>
              <a:buNone/>
              <a:defRPr lang="en-US" smtClean="0"/>
            </a:lvl1pPr>
            <a:lvl2pPr marL="160338" indent="-160338">
              <a:lnSpc>
                <a:spcPct val="130000"/>
              </a:lnSpc>
              <a:spcBef>
                <a:spcPts val="8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752474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3419665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6086856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419665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086856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0"/>
          </p:nvPr>
        </p:nvSpPr>
        <p:spPr>
          <a:xfrm>
            <a:off x="75247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31"/>
          </p:nvPr>
        </p:nvSpPr>
        <p:spPr>
          <a:xfrm>
            <a:off x="341966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32"/>
          </p:nvPr>
        </p:nvSpPr>
        <p:spPr>
          <a:xfrm>
            <a:off x="6086856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073DB6-26A4-4E4C-AB0A-2CEF67EE6FCE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44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 userDrawn="1"/>
        </p:nvGrpSpPr>
        <p:grpSpPr>
          <a:xfrm>
            <a:off x="152400" y="401320"/>
            <a:ext cx="8839200" cy="1618488"/>
            <a:chOff x="152400" y="401320"/>
            <a:chExt cx="8839200" cy="1618488"/>
          </a:xfrm>
        </p:grpSpPr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6"/>
            <p:cNvSpPr>
              <a:spLocks noChangeShapeType="1"/>
            </p:cNvSpPr>
            <p:nvPr/>
          </p:nvSpPr>
          <p:spPr bwMode="auto">
            <a:xfrm>
              <a:off x="30221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45203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75166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90148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105130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120111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135093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150075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165057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180038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>
              <a:off x="195020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210002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>
              <a:off x="224983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>
              <a:off x="239965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>
              <a:off x="254947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>
              <a:off x="269928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>
              <a:off x="284910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>
              <a:off x="299892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25"/>
            <p:cNvSpPr>
              <a:spLocks noChangeShapeType="1"/>
            </p:cNvSpPr>
            <p:nvPr/>
          </p:nvSpPr>
          <p:spPr bwMode="auto">
            <a:xfrm>
              <a:off x="314874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26"/>
            <p:cNvSpPr>
              <a:spLocks noChangeShapeType="1"/>
            </p:cNvSpPr>
            <p:nvPr/>
          </p:nvSpPr>
          <p:spPr bwMode="auto">
            <a:xfrm>
              <a:off x="329855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27"/>
            <p:cNvSpPr>
              <a:spLocks noChangeShapeType="1"/>
            </p:cNvSpPr>
            <p:nvPr/>
          </p:nvSpPr>
          <p:spPr bwMode="auto">
            <a:xfrm>
              <a:off x="344837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>
              <a:off x="359819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29"/>
            <p:cNvSpPr>
              <a:spLocks noChangeShapeType="1"/>
            </p:cNvSpPr>
            <p:nvPr/>
          </p:nvSpPr>
          <p:spPr bwMode="auto">
            <a:xfrm>
              <a:off x="374800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30"/>
            <p:cNvSpPr>
              <a:spLocks noChangeShapeType="1"/>
            </p:cNvSpPr>
            <p:nvPr/>
          </p:nvSpPr>
          <p:spPr bwMode="auto">
            <a:xfrm>
              <a:off x="389782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31"/>
            <p:cNvSpPr>
              <a:spLocks noChangeShapeType="1"/>
            </p:cNvSpPr>
            <p:nvPr/>
          </p:nvSpPr>
          <p:spPr bwMode="auto">
            <a:xfrm>
              <a:off x="404764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32"/>
            <p:cNvSpPr>
              <a:spLocks noChangeShapeType="1"/>
            </p:cNvSpPr>
            <p:nvPr/>
          </p:nvSpPr>
          <p:spPr bwMode="auto">
            <a:xfrm>
              <a:off x="419745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33"/>
            <p:cNvSpPr>
              <a:spLocks noChangeShapeType="1"/>
            </p:cNvSpPr>
            <p:nvPr/>
          </p:nvSpPr>
          <p:spPr bwMode="auto">
            <a:xfrm>
              <a:off x="434727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34"/>
            <p:cNvSpPr>
              <a:spLocks noChangeShapeType="1"/>
            </p:cNvSpPr>
            <p:nvPr/>
          </p:nvSpPr>
          <p:spPr bwMode="auto">
            <a:xfrm>
              <a:off x="449709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35"/>
            <p:cNvSpPr>
              <a:spLocks noChangeShapeType="1"/>
            </p:cNvSpPr>
            <p:nvPr/>
          </p:nvSpPr>
          <p:spPr bwMode="auto">
            <a:xfrm>
              <a:off x="464691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36"/>
            <p:cNvSpPr>
              <a:spLocks noChangeShapeType="1"/>
            </p:cNvSpPr>
            <p:nvPr/>
          </p:nvSpPr>
          <p:spPr bwMode="auto">
            <a:xfrm>
              <a:off x="479672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37"/>
            <p:cNvSpPr>
              <a:spLocks noChangeShapeType="1"/>
            </p:cNvSpPr>
            <p:nvPr/>
          </p:nvSpPr>
          <p:spPr bwMode="auto">
            <a:xfrm>
              <a:off x="494654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38"/>
            <p:cNvSpPr>
              <a:spLocks noChangeShapeType="1"/>
            </p:cNvSpPr>
            <p:nvPr/>
          </p:nvSpPr>
          <p:spPr bwMode="auto">
            <a:xfrm>
              <a:off x="509636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524617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>
              <a:off x="539599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41"/>
            <p:cNvSpPr>
              <a:spLocks noChangeShapeType="1"/>
            </p:cNvSpPr>
            <p:nvPr/>
          </p:nvSpPr>
          <p:spPr bwMode="auto">
            <a:xfrm>
              <a:off x="554581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42"/>
            <p:cNvSpPr>
              <a:spLocks noChangeShapeType="1"/>
            </p:cNvSpPr>
            <p:nvPr/>
          </p:nvSpPr>
          <p:spPr bwMode="auto">
            <a:xfrm>
              <a:off x="569562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3"/>
            <p:cNvSpPr>
              <a:spLocks noChangeShapeType="1"/>
            </p:cNvSpPr>
            <p:nvPr/>
          </p:nvSpPr>
          <p:spPr bwMode="auto">
            <a:xfrm>
              <a:off x="584544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>
              <a:off x="599526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45"/>
            <p:cNvSpPr>
              <a:spLocks noChangeShapeType="1"/>
            </p:cNvSpPr>
            <p:nvPr/>
          </p:nvSpPr>
          <p:spPr bwMode="auto">
            <a:xfrm>
              <a:off x="614508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46"/>
            <p:cNvSpPr>
              <a:spLocks noChangeShapeType="1"/>
            </p:cNvSpPr>
            <p:nvPr/>
          </p:nvSpPr>
          <p:spPr bwMode="auto">
            <a:xfrm>
              <a:off x="629489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47"/>
            <p:cNvSpPr>
              <a:spLocks noChangeShapeType="1"/>
            </p:cNvSpPr>
            <p:nvPr/>
          </p:nvSpPr>
          <p:spPr bwMode="auto">
            <a:xfrm>
              <a:off x="644471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48"/>
            <p:cNvSpPr>
              <a:spLocks noChangeShapeType="1"/>
            </p:cNvSpPr>
            <p:nvPr/>
          </p:nvSpPr>
          <p:spPr bwMode="auto">
            <a:xfrm>
              <a:off x="659453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50"/>
            <p:cNvSpPr>
              <a:spLocks noChangeShapeType="1"/>
            </p:cNvSpPr>
            <p:nvPr/>
          </p:nvSpPr>
          <p:spPr bwMode="auto">
            <a:xfrm>
              <a:off x="689416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51"/>
            <p:cNvSpPr>
              <a:spLocks noChangeShapeType="1"/>
            </p:cNvSpPr>
            <p:nvPr/>
          </p:nvSpPr>
          <p:spPr bwMode="auto">
            <a:xfrm>
              <a:off x="704398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52"/>
            <p:cNvSpPr>
              <a:spLocks noChangeShapeType="1"/>
            </p:cNvSpPr>
            <p:nvPr/>
          </p:nvSpPr>
          <p:spPr bwMode="auto">
            <a:xfrm>
              <a:off x="719379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53"/>
            <p:cNvSpPr>
              <a:spLocks noChangeShapeType="1"/>
            </p:cNvSpPr>
            <p:nvPr/>
          </p:nvSpPr>
          <p:spPr bwMode="auto">
            <a:xfrm>
              <a:off x="734361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54"/>
            <p:cNvSpPr>
              <a:spLocks noChangeShapeType="1"/>
            </p:cNvSpPr>
            <p:nvPr/>
          </p:nvSpPr>
          <p:spPr bwMode="auto">
            <a:xfrm>
              <a:off x="749343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55"/>
            <p:cNvSpPr>
              <a:spLocks noChangeShapeType="1"/>
            </p:cNvSpPr>
            <p:nvPr/>
          </p:nvSpPr>
          <p:spPr bwMode="auto">
            <a:xfrm>
              <a:off x="764325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56"/>
            <p:cNvSpPr>
              <a:spLocks noChangeShapeType="1"/>
            </p:cNvSpPr>
            <p:nvPr/>
          </p:nvSpPr>
          <p:spPr bwMode="auto">
            <a:xfrm>
              <a:off x="779306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auto">
            <a:xfrm>
              <a:off x="809270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59"/>
            <p:cNvSpPr>
              <a:spLocks noChangeShapeType="1"/>
            </p:cNvSpPr>
            <p:nvPr/>
          </p:nvSpPr>
          <p:spPr bwMode="auto">
            <a:xfrm>
              <a:off x="824251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60"/>
            <p:cNvSpPr>
              <a:spLocks noChangeShapeType="1"/>
            </p:cNvSpPr>
            <p:nvPr/>
          </p:nvSpPr>
          <p:spPr bwMode="auto">
            <a:xfrm>
              <a:off x="8392335" y="40433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61"/>
            <p:cNvSpPr>
              <a:spLocks noChangeShapeType="1"/>
            </p:cNvSpPr>
            <p:nvPr/>
          </p:nvSpPr>
          <p:spPr bwMode="auto">
            <a:xfrm>
              <a:off x="854215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62"/>
            <p:cNvSpPr>
              <a:spLocks noChangeShapeType="1"/>
            </p:cNvSpPr>
            <p:nvPr/>
          </p:nvSpPr>
          <p:spPr bwMode="auto">
            <a:xfrm>
              <a:off x="869196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3"/>
            <p:cNvSpPr>
              <a:spLocks noChangeShapeType="1"/>
            </p:cNvSpPr>
            <p:nvPr/>
          </p:nvSpPr>
          <p:spPr bwMode="auto">
            <a:xfrm>
              <a:off x="884178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Line 8"/>
            <p:cNvSpPr>
              <a:spLocks noChangeShapeType="1"/>
            </p:cNvSpPr>
            <p:nvPr/>
          </p:nvSpPr>
          <p:spPr bwMode="auto">
            <a:xfrm>
              <a:off x="601851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1840" y="1353820"/>
            <a:ext cx="5709920" cy="73787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Agenda or Section Slide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4" y="2598419"/>
            <a:ext cx="6004375" cy="3041729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5" name="Picture 13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650"/>
            <a:ext cx="1497330" cy="346050"/>
          </a:xfrm>
          <a:prstGeom prst="rect">
            <a:avLst/>
          </a:prstGeom>
        </p:spPr>
      </p:pic>
      <p:sp>
        <p:nvSpPr>
          <p:cNvPr id="136" name="TextBox 135"/>
          <p:cNvSpPr txBox="1"/>
          <p:nvPr userDrawn="1"/>
        </p:nvSpPr>
        <p:spPr>
          <a:xfrm>
            <a:off x="8058150" y="6548400"/>
            <a:ext cx="307515" cy="15234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3725" y="6171171"/>
            <a:ext cx="2828925" cy="464185"/>
          </a:xfrm>
        </p:spPr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83589FC2-46B6-4F76-BBEA-86CAF6220026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D7E3863C-F2BD-4515-80D4-3FE3D388F4C4}" type="datetime1">
              <a:rPr lang="en-US" smtClean="0"/>
              <a:t>5/10/2016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831215"/>
            <a:ext cx="5575174" cy="1470025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2647" y="5029200"/>
            <a:ext cx="1948915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2337181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 Here Move Up as Needed</a:t>
            </a:r>
            <a:endParaRPr lang="en-US" dirty="0"/>
          </a:p>
        </p:txBody>
      </p:sp>
      <p:grpSp>
        <p:nvGrpSpPr>
          <p:cNvPr id="71" name="Group 70"/>
          <p:cNvGrpSpPr/>
          <p:nvPr userDrawn="1"/>
        </p:nvGrpSpPr>
        <p:grpSpPr>
          <a:xfrm flipV="1">
            <a:off x="152400" y="903989"/>
            <a:ext cx="8839200" cy="5137033"/>
            <a:chOff x="152400" y="-1606182"/>
            <a:chExt cx="8839200" cy="5137033"/>
          </a:xfrm>
        </p:grpSpPr>
        <p:sp>
          <p:nvSpPr>
            <p:cNvPr id="72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530851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48"/>
            <p:cNvSpPr>
              <a:spLocks noChangeShapeType="1"/>
            </p:cNvSpPr>
            <p:nvPr/>
          </p:nvSpPr>
          <p:spPr bwMode="auto">
            <a:xfrm>
              <a:off x="6594531" y="-1606182"/>
              <a:ext cx="0" cy="2816352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090" y="6171171"/>
            <a:ext cx="2067560" cy="464185"/>
          </a:xfrm>
        </p:spPr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B04B68C-F2CD-470A-BD82-0E0D27AAA39E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623061"/>
            <a:ext cx="5291709" cy="434340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Divider Slide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7525" y="2439782"/>
            <a:ext cx="5292276" cy="2818017"/>
          </a:xfrm>
        </p:spPr>
        <p:txBody>
          <a:bodyPr anchor="t"/>
          <a:lstStyle>
            <a:lvl1pPr marL="0" indent="0" algn="l">
              <a:lnSpc>
                <a:spcPct val="94000"/>
              </a:lnSpc>
              <a:spcBef>
                <a:spcPts val="0"/>
              </a:spcBef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copy or delete placeholder if not needed.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2400" y="0"/>
            <a:ext cx="8839200" cy="2021022"/>
            <a:chOff x="152400" y="0"/>
            <a:chExt cx="8839200" cy="2021022"/>
          </a:xfrm>
        </p:grpSpPr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601851" y="0"/>
              <a:ext cx="0" cy="2021022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1920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6" name="Picture 6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3" y="1371599"/>
            <a:ext cx="7791451" cy="4727448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63C007E-8C63-4905-B3F2-18FF8D3FFA5B}" type="datetime1">
              <a:rPr lang="en-US" smtClean="0"/>
              <a:t>5/10/2016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0FFAC48-4855-4BE6-A0EE-8D10C2FFED58}" type="datetime1">
              <a:rPr lang="en-US" smtClean="0"/>
              <a:t>5/10/2016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562101"/>
            <a:ext cx="3819525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62101"/>
            <a:ext cx="3822192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636F8FC2-EEAC-4E60-8735-E2E507E74825}" type="datetime1">
              <a:rPr lang="en-US" smtClean="0"/>
              <a:t>5/10/2016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76800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9D97F2-CAE5-4F90-8996-5518B2FA5D0E}" type="datetime1">
              <a:rPr lang="en-US" smtClean="0"/>
              <a:t>5/10/2016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494728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4947286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69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940" y="1912300"/>
            <a:ext cx="2689860" cy="4206240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42DA7C-43AD-4CCD-B076-1BD838EC6D10}" type="datetime1">
              <a:rPr lang="en-US" smtClean="0"/>
              <a:t>5/10/2016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1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1840" y="228600"/>
            <a:ext cx="7192010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73" y="1371600"/>
            <a:ext cx="7791451" cy="47274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3725" y="6171171"/>
            <a:ext cx="2828925" cy="46418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742655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7941580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8053449" y="6565112"/>
            <a:ext cx="269304" cy="1404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6CF42C-4D0C-4AC8-A420-0FBA5FDA79AE}" type="datetime1">
              <a:rPr lang="en-US" smtClean="0"/>
              <a:t>5/10/2016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2" r:id="rId4"/>
    <p:sldLayoutId id="2147483650" r:id="rId5"/>
    <p:sldLayoutId id="2147483654" r:id="rId6"/>
    <p:sldLayoutId id="2147483652" r:id="rId7"/>
    <p:sldLayoutId id="2147483653" r:id="rId8"/>
    <p:sldLayoutId id="2147483663" r:id="rId9"/>
    <p:sldLayoutId id="2147483671" r:id="rId10"/>
    <p:sldLayoutId id="2147483665" r:id="rId11"/>
    <p:sldLayoutId id="2147483672" r:id="rId12"/>
    <p:sldLayoutId id="2147483656" r:id="rId13"/>
    <p:sldLayoutId id="214748365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rgbClr val="E90029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7375" indent="-169863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55575" algn="l" defTabSz="893763" rtl="0" eaLnBrk="1" latinLnBrk="0" hangingPunct="1">
        <a:spcBef>
          <a:spcPts val="600"/>
        </a:spcBef>
        <a:buClr>
          <a:srgbClr val="9C9C9C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177925" indent="-161925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97025" indent="-285750" algn="l" defTabSz="914400" rtl="0" eaLnBrk="1" latinLnBrk="0" hangingPunct="1">
        <a:spcBef>
          <a:spcPts val="300"/>
        </a:spcBef>
        <a:buFont typeface="Arial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40.png"/><Relationship Id="rId7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3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80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40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136" y="1897392"/>
            <a:ext cx="6538308" cy="514350"/>
          </a:xfrm>
        </p:spPr>
        <p:txBody>
          <a:bodyPr/>
          <a:lstStyle/>
          <a:p>
            <a:r>
              <a:rPr lang="en-US" sz="4400" dirty="0" smtClean="0"/>
              <a:t>AMI Simulation Flow Round </a:t>
            </a:r>
            <a:r>
              <a:rPr lang="en-US" sz="4400" dirty="0"/>
              <a:t>3</a:t>
            </a:r>
            <a:endParaRPr lang="en-US" sz="4400" dirty="0"/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3645352" y="3083491"/>
            <a:ext cx="2191776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rgbClr val="E9002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Fangyi</a:t>
            </a:r>
            <a:r>
              <a:rPr lang="en-US" dirty="0" smtClean="0"/>
              <a:t> Rao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Box 151"/>
              <p:cNvSpPr txBox="1"/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7685353" y="1138350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353" y="1138350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5399930" y="3005031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930" y="3005031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8"/>
            <a:ext cx="2529529" cy="1211531"/>
            <a:chOff x="5414321" y="2457121"/>
            <a:chExt cx="252952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9" y="2457121"/>
              <a:ext cx="1292591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6996914" y="2203162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914" y="2203162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376863" y="4953008"/>
                <a:ext cx="8549520" cy="41171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victim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600" b="1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𝒑𝒂𝒓𝒕𝒊𝒂𝒍</m:t>
                            </m:r>
                          </m:sub>
                          <m:sup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p>
                        </m:sSub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aggressors received by Rx1</a:t>
                </a:r>
                <a:endParaRPr lang="en-US" sz="1600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63" y="4953008"/>
                <a:ext cx="8549520" cy="411716"/>
              </a:xfrm>
              <a:prstGeom prst="rect">
                <a:avLst/>
              </a:prstGeom>
              <a:blipFill rotWithShape="0">
                <a:blip r:embed="rId8"/>
                <a:stretch>
                  <a:fillRect l="-1498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59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</m:t>
                              </m:r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667" r="-741026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667" r="-153103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4815" r="-741026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4815" r="-153103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4815" r="-452" b="-143827"/>
                          </a:stretch>
                        </a:blipFill>
                      </a:tcPr>
                    </a:tc>
                  </a:tr>
                  <a:tr h="5810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31250" r="-741026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31250" r="-153103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31250" r="-452" b="-142708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80952" r="-741026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80952" r="-153103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80952" r="-452" b="-87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6071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610" y="1008634"/>
            <a:ext cx="8310869" cy="38779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err="1" smtClean="0"/>
              <a:t>New_Flow_Flag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Boolean, In, Optional, </a:t>
            </a:r>
            <a:r>
              <a:rPr lang="en-US" dirty="0" smtClean="0"/>
              <a:t>Default=False, Format=List{False, True}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Its presence in the .</a:t>
            </a:r>
            <a:r>
              <a:rPr lang="en-US" dirty="0" err="1" smtClean="0"/>
              <a:t>ami</a:t>
            </a:r>
            <a:r>
              <a:rPr lang="en-US" dirty="0" smtClean="0"/>
              <a:t> file indicates that the model support BOTH proposed and 6.1 flow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A model that supports the proposed flow must also support the 6.1 flow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If it’s not specified in the .</a:t>
            </a:r>
            <a:r>
              <a:rPr lang="en-US" dirty="0" err="1" smtClean="0"/>
              <a:t>ami</a:t>
            </a:r>
            <a:r>
              <a:rPr lang="en-US" dirty="0" smtClean="0"/>
              <a:t> file, the EDA tool executes the 6.1 flow without setting its value in </a:t>
            </a:r>
            <a:r>
              <a:rPr lang="en-US" dirty="0"/>
              <a:t>the </a:t>
            </a:r>
            <a:r>
              <a:rPr lang="en-US" i="1" dirty="0" err="1"/>
              <a:t>AMI_parameters_in</a:t>
            </a:r>
            <a:r>
              <a:rPr lang="en-US" dirty="0"/>
              <a:t> string when calling </a:t>
            </a:r>
            <a:r>
              <a:rPr lang="en-US" dirty="0" err="1"/>
              <a:t>AMI_Init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If it’s specified and if the EDA </a:t>
            </a:r>
            <a:r>
              <a:rPr lang="en-US" dirty="0"/>
              <a:t>tool </a:t>
            </a:r>
            <a:r>
              <a:rPr lang="en-US" dirty="0" smtClean="0"/>
              <a:t>execute the proposed flow, the tool sets its value to True in the </a:t>
            </a:r>
            <a:r>
              <a:rPr lang="en-US" i="1" dirty="0" err="1" smtClean="0"/>
              <a:t>AMI_parameters_in</a:t>
            </a:r>
            <a:r>
              <a:rPr lang="en-US" dirty="0" smtClean="0"/>
              <a:t> string when calling </a:t>
            </a:r>
            <a:r>
              <a:rPr lang="en-US" dirty="0" err="1" smtClean="0"/>
              <a:t>AMI_Init</a:t>
            </a:r>
            <a:r>
              <a:rPr lang="en-US" dirty="0" smtClean="0"/>
              <a:t>, and the model functions according to the proposed flow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If it’s specified and if the EDA tool </a:t>
            </a:r>
            <a:r>
              <a:rPr lang="en-US" dirty="0" smtClean="0"/>
              <a:t>execute </a:t>
            </a:r>
            <a:r>
              <a:rPr lang="en-US" dirty="0"/>
              <a:t>the </a:t>
            </a:r>
            <a:r>
              <a:rPr lang="en-US" dirty="0" smtClean="0"/>
              <a:t>6.1 flow</a:t>
            </a:r>
            <a:r>
              <a:rPr lang="en-US" dirty="0"/>
              <a:t>, the </a:t>
            </a:r>
            <a:r>
              <a:rPr lang="en-US" dirty="0" smtClean="0"/>
              <a:t>tool doesn’t set </a:t>
            </a:r>
            <a:r>
              <a:rPr lang="en-US" dirty="0"/>
              <a:t>its value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i="1" dirty="0" err="1"/>
              <a:t>AMI_parameters_in</a:t>
            </a:r>
            <a:r>
              <a:rPr lang="en-US" dirty="0"/>
              <a:t> string when calling </a:t>
            </a:r>
            <a:r>
              <a:rPr lang="en-US" dirty="0" err="1"/>
              <a:t>AMI_Init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1520" y="1051316"/>
            <a:ext cx="8054590" cy="181588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Handle </a:t>
            </a:r>
            <a:r>
              <a:rPr lang="en-US" dirty="0" err="1" smtClean="0"/>
              <a:t>Init</a:t>
            </a:r>
            <a:r>
              <a:rPr lang="en-US" dirty="0" smtClean="0"/>
              <a:t>-only Rx properly in both time domain and statistical flows for normal and redriver channels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Provide full </a:t>
            </a:r>
            <a:r>
              <a:rPr lang="en-US" dirty="0" err="1" smtClean="0"/>
              <a:t>redriver</a:t>
            </a:r>
            <a:r>
              <a:rPr lang="en-US" dirty="0" smtClean="0"/>
              <a:t> channel impulse to Rx </a:t>
            </a:r>
            <a:r>
              <a:rPr lang="en-US" dirty="0" err="1" smtClean="0"/>
              <a:t>Init</a:t>
            </a:r>
            <a:r>
              <a:rPr lang="en-US" dirty="0" smtClean="0"/>
              <a:t> for optimization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Eliminate the need for deconvolution</a:t>
            </a:r>
          </a:p>
        </p:txBody>
      </p:sp>
    </p:spTree>
    <p:extLst>
      <p:ext uri="{BB962C8B-B14F-4D97-AF65-F5344CB8AC3E}">
        <p14:creationId xmlns:p14="http://schemas.microsoft.com/office/powerpoint/2010/main" val="38405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7623258"/>
                  </p:ext>
                </p:extLst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</m:t>
                              </m:r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7623258"/>
                  </p:ext>
                </p:extLst>
              </p:nvPr>
            </p:nvGraphicFramePr>
            <p:xfrm>
              <a:off x="570084" y="1675532"/>
              <a:ext cx="7979080" cy="444652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667" r="-741026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667" r="-153103" b="-17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</a:t>
                          </a:r>
                          <a:r>
                            <a:rPr lang="en-US" sz="1400" dirty="0" smtClean="0"/>
                            <a:t>of </a:t>
                          </a:r>
                          <a:r>
                            <a:rPr lang="en-US" sz="1400" dirty="0" smtClean="0"/>
                            <a:t>Rx’s </a:t>
                          </a:r>
                          <a:r>
                            <a:rPr lang="en-US" sz="1400" dirty="0"/>
                            <a:t>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4815" r="-741026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4815" r="-153103" b="-143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4815" r="-452" b="-143827"/>
                          </a:stretch>
                        </a:blipFill>
                      </a:tcPr>
                    </a:tc>
                  </a:tr>
                  <a:tr h="5810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31250" r="-741026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31250" r="-153103" b="-1427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31250" r="-452" b="-142708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80952" r="-741026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80952" r="-153103" b="-87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80952" r="-452" b="-87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39645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9484" y="961903"/>
            <a:ext cx="4542269" cy="877163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Normal flow: channel doesn’t have repeater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Redriver</a:t>
            </a:r>
            <a:r>
              <a:rPr lang="en-US" dirty="0" smtClean="0"/>
              <a:t> flow: </a:t>
            </a:r>
            <a:r>
              <a:rPr lang="en-US" dirty="0"/>
              <a:t>channel has </a:t>
            </a:r>
            <a:r>
              <a:rPr lang="en-US" dirty="0" err="1" smtClean="0"/>
              <a:t>redrivers</a:t>
            </a:r>
            <a:endParaRPr lang="en-US" dirty="0" smtClean="0"/>
          </a:p>
        </p:txBody>
      </p:sp>
      <p:sp>
        <p:nvSpPr>
          <p:cNvPr id="10" name="Rounded Rectangle 9"/>
          <p:cNvSpPr/>
          <p:nvPr/>
        </p:nvSpPr>
        <p:spPr>
          <a:xfrm>
            <a:off x="925157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14684" y="2360233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5157" y="5586268"/>
            <a:ext cx="2990562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total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3932" y="2883977"/>
            <a:ext cx="31829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partial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303389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192916" y="2360233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03389" y="2883977"/>
            <a:ext cx="3965188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</a:t>
            </a:r>
            <a:r>
              <a:rPr lang="en-US" dirty="0" smtClean="0"/>
              <a:t>Rx non-DFE impulse </a:t>
            </a:r>
            <a:r>
              <a:rPr lang="en-US" dirty="0" smtClean="0"/>
              <a:t>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2916" y="3685577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88084" y="4209321"/>
            <a:ext cx="35035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Rx DFE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303389" y="3593558"/>
            <a:ext cx="718516" cy="553369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5" name="Rounded Rectangle 24"/>
          <p:cNvSpPr/>
          <p:nvPr/>
        </p:nvSpPr>
        <p:spPr>
          <a:xfrm>
            <a:off x="925157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795909" y="5033450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88084" y="5586268"/>
            <a:ext cx="313162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output total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288084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6158836" y="5033450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</a:p>
        </p:txBody>
      </p:sp>
    </p:spTree>
    <p:extLst>
      <p:ext uri="{BB962C8B-B14F-4D97-AF65-F5344CB8AC3E}">
        <p14:creationId xmlns:p14="http://schemas.microsoft.com/office/powerpoint/2010/main" val="6487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blipFill rotWithShape="0">
                <a:blip r:embed="rId2"/>
                <a:stretch>
                  <a:fillRect l="-1860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1595918" y="3396397"/>
            <a:ext cx="237421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83164" y="3165160"/>
            <a:ext cx="1943079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7750515" cy="514350"/>
          </a:xfrm>
        </p:spPr>
        <p:txBody>
          <a:bodyPr/>
          <a:lstStyle/>
          <a:p>
            <a:r>
              <a:rPr lang="en-US" dirty="0" smtClean="0"/>
              <a:t>Normal Time Domain Flow: if </a:t>
            </a:r>
            <a:r>
              <a:rPr lang="en-US" dirty="0" err="1" smtClean="0"/>
              <a:t>Tx</a:t>
            </a:r>
            <a:r>
              <a:rPr lang="en-US" dirty="0" smtClean="0"/>
              <a:t> has </a:t>
            </a:r>
            <a:r>
              <a:rPr lang="en-US" dirty="0" err="1"/>
              <a:t>GetWave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256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180032" y="1531626"/>
            <a:ext cx="1744145" cy="549380"/>
            <a:chOff x="1180032" y="1531626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5498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783717" y="1650356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47324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3172" y="1689291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4637" y="1689291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0000" y="1689291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05917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20492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690876" y="1531626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blipFill rotWithShape="0">
                <a:blip r:embed="rId4"/>
                <a:stretch>
                  <a:fillRect l="-1563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61611" y="3648142"/>
            <a:ext cx="1862566" cy="580983"/>
            <a:chOff x="1092200" y="4332235"/>
            <a:chExt cx="1862566" cy="580983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80983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6798017" y="1021682"/>
                <a:ext cx="1081899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017" y="1021682"/>
                <a:ext cx="1081899" cy="378565"/>
              </a:xfrm>
              <a:prstGeom prst="rect">
                <a:avLst/>
              </a:prstGeom>
              <a:blipFill rotWithShape="0">
                <a:blip r:embed="rId5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5929107" y="2953702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107" y="2953702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95900" y="3419883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83732" y="1531626"/>
            <a:ext cx="2529529" cy="1198579"/>
            <a:chOff x="5414321" y="2457122"/>
            <a:chExt cx="2529529" cy="1198579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39740" y="2457122"/>
              <a:ext cx="1304110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97382" y="3128757"/>
              <a:ext cx="959815" cy="526944"/>
              <a:chOff x="6797382" y="3055568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85276" y="3143311"/>
                <a:ext cx="784025" cy="354867"/>
                <a:chOff x="7191387" y="3175632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91387" y="3175632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315306" y="3220932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97382" y="3055568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7849326" y="2159282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326" y="2159282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50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703198" y="4605772"/>
                <a:ext cx="7465442" cy="21482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/>
                  <a:t> (same as </a:t>
                </a:r>
                <a:r>
                  <a:rPr lang="en-US" sz="1600" dirty="0" smtClean="0"/>
                  <a:t>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Rx </a:t>
                </a:r>
                <a:r>
                  <a:rPr lang="en-US" sz="1600" dirty="0"/>
                  <a:t>output = Tx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𝑨𝑪</m:t>
                        </m:r>
                      </m:sub>
                    </m:sSub>
                  </m:oMath>
                </a14:m>
                <a:r>
                  <a:rPr lang="en-US" sz="1600" dirty="0" smtClean="0">
                    <a:sym typeface="Symbol" panose="05050102010706020507" pitchFamily="18" charset="2"/>
                  </a:rPr>
                  <a:t> 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  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 digital input and Tx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98" y="4605772"/>
                <a:ext cx="7465442" cy="2148280"/>
              </a:xfrm>
              <a:prstGeom prst="rect">
                <a:avLst/>
              </a:prstGeom>
              <a:blipFill rotWithShape="0">
                <a:blip r:embed="rId8"/>
                <a:stretch>
                  <a:fillRect l="-1633" t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996976" y="944495"/>
            <a:ext cx="2542715" cy="3563111"/>
            <a:chOff x="2996976" y="944495"/>
            <a:chExt cx="2542715" cy="356311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8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021354" y="3230981"/>
            <a:ext cx="20255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833920" y="3396257"/>
            <a:ext cx="19345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1" y="243427"/>
            <a:ext cx="7192010" cy="514350"/>
          </a:xfrm>
        </p:spPr>
        <p:txBody>
          <a:bodyPr/>
          <a:lstStyle/>
          <a:p>
            <a:r>
              <a:rPr lang="en-US" dirty="0" smtClean="0"/>
              <a:t>Normal Time Domain Flow: if </a:t>
            </a:r>
            <a:r>
              <a:rPr lang="en-US" dirty="0" err="1" smtClean="0"/>
              <a:t>Tx</a:t>
            </a:r>
            <a:r>
              <a:rPr lang="en-US" dirty="0" smtClean="0"/>
              <a:t> is </a:t>
            </a:r>
            <a:r>
              <a:rPr lang="en-US" dirty="0" err="1" smtClean="0"/>
              <a:t>Init</a:t>
            </a:r>
            <a:r>
              <a:rPr lang="en-US" dirty="0" smtClean="0"/>
              <a:t>-only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6761252" y="1058517"/>
                <a:ext cx="1081898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252" y="1058517"/>
                <a:ext cx="1081898" cy="378565"/>
              </a:xfrm>
              <a:prstGeom prst="rect">
                <a:avLst/>
              </a:prstGeom>
              <a:blipFill rotWithShape="0">
                <a:blip r:embed="rId4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6009926" y="3012429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926" y="3012429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94996" y="1556538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72976" y="2457122"/>
              <a:ext cx="1270874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7796152" y="2165623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152" y="2165623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 is </a:t>
                </a:r>
                <a:r>
                  <a:rPr lang="en-US" sz="1600" dirty="0" err="1" smtClean="0"/>
                  <a:t>Init</a:t>
                </a:r>
                <a:r>
                  <a:rPr lang="en-US" sz="1600" dirty="0"/>
                  <a:t>-only (same as </a:t>
                </a:r>
                <a:r>
                  <a:rPr lang="en-US" sz="1600" dirty="0" smtClean="0"/>
                  <a:t>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</a:t>
                </a:r>
                <a:r>
                  <a:rPr lang="en-US" sz="1600" dirty="0"/>
                  <a:t>output = Tx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blipFill rotWithShape="0">
                <a:blip r:embed="rId7"/>
                <a:stretch>
                  <a:fillRect l="-1702" t="-1200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5195539" y="5898439"/>
                <a:ext cx="3891835" cy="7713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𝑝𝑎𝑟𝑡𝑖𝑎𝑙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539" y="5898439"/>
                <a:ext cx="3891835" cy="771365"/>
              </a:xfrm>
              <a:prstGeom prst="rect">
                <a:avLst/>
              </a:prstGeom>
              <a:blipFill rotWithShape="0">
                <a:blip r:embed="rId8"/>
                <a:stretch>
                  <a:fillRect l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3001786" y="1036449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17" y="2506617"/>
                <a:ext cx="1310042" cy="446854"/>
              </a:xfrm>
              <a:prstGeom prst="rect">
                <a:avLst/>
              </a:prstGeom>
              <a:blipFill rotWithShape="0">
                <a:blip r:embed="rId9"/>
                <a:stretch>
                  <a:fillRect l="-1860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0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112705" y="3249584"/>
            <a:ext cx="199154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923632" y="3396397"/>
            <a:ext cx="204649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0" y="243427"/>
            <a:ext cx="7714517" cy="514350"/>
          </a:xfrm>
        </p:spPr>
        <p:txBody>
          <a:bodyPr/>
          <a:lstStyle/>
          <a:p>
            <a:r>
              <a:rPr lang="en-US" dirty="0" smtClean="0"/>
              <a:t>Normal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6755160" y="1090121"/>
                <a:ext cx="1081898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160" y="1090121"/>
                <a:ext cx="1081898" cy="378565"/>
              </a:xfrm>
              <a:prstGeom prst="rect">
                <a:avLst/>
              </a:prstGeom>
              <a:blipFill rotWithShape="0">
                <a:blip r:embed="rId4"/>
                <a:stretch>
                  <a:fillRect l="-393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6110008" y="3009010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008" y="3009010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94996" y="1556538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70726" y="2457122"/>
              <a:ext cx="1273124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7813381" y="2217407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381" y="2217407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(same as current flow)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blipFill rotWithShape="0">
                <a:blip r:embed="rId7"/>
                <a:stretch>
                  <a:fillRect l="-2597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5068562" y="5606487"/>
                <a:ext cx="4026487" cy="7713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𝑝𝑎𝑟𝑡𝑖𝑎𝑙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562" y="5606487"/>
                <a:ext cx="4026487" cy="771365"/>
              </a:xfrm>
              <a:prstGeom prst="rect">
                <a:avLst/>
              </a:prstGeom>
              <a:blipFill rotWithShape="0">
                <a:blip r:embed="rId8"/>
                <a:stretch>
                  <a:fillRect l="-2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/>
              <p:cNvSpPr txBox="1"/>
              <p:nvPr/>
            </p:nvSpPr>
            <p:spPr>
              <a:xfrm>
                <a:off x="7794204" y="2537263"/>
                <a:ext cx="1310042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204" y="2537263"/>
                <a:ext cx="1310042" cy="446854"/>
              </a:xfrm>
              <a:prstGeom prst="rect">
                <a:avLst/>
              </a:prstGeom>
              <a:blipFill rotWithShape="0">
                <a:blip r:embed="rId9"/>
                <a:stretch>
                  <a:fillRect l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3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Box 151"/>
              <p:cNvSpPr txBox="1"/>
              <p:nvPr/>
            </p:nvSpPr>
            <p:spPr>
              <a:xfrm>
                <a:off x="6415711" y="2539088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711" y="2539088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8107047" cy="514350"/>
          </a:xfrm>
        </p:spPr>
        <p:txBody>
          <a:bodyPr/>
          <a:lstStyle/>
          <a:p>
            <a:r>
              <a:rPr lang="en-US" dirty="0" smtClean="0"/>
              <a:t>Redriver Time Domain Flow: if Tx2 has </a:t>
            </a:r>
            <a:r>
              <a:rPr lang="en-US" dirty="0" err="1" smtClean="0"/>
              <a:t>GetWave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282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921215" y="1556047"/>
            <a:ext cx="1744145" cy="549380"/>
            <a:chOff x="1210621" y="2457122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8" y="26162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6740" y="2615884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721465" y="2457122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37291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56830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7679248" y="1103349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248" y="1103349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5350636" y="3024877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636" y="3024877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9"/>
            <a:ext cx="2529528" cy="1211530"/>
            <a:chOff x="5414321" y="2457122"/>
            <a:chExt cx="2529528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2522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8" y="2457122"/>
              <a:ext cx="1292591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6980085" y="2192616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085" y="2192616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5426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701711" y="4571520"/>
                <a:ext cx="7938327" cy="21482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Tx2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Time domain simulation: if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</a:t>
                </a:r>
                <a:r>
                  <a:rPr lang="en-US" sz="1600" dirty="0"/>
                  <a:t>output = Tx2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𝑨𝑪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</m:sub>
                    </m:sSub>
                    <m:r>
                      <a:rPr lang="en-US" sz="1600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sz="1600" dirty="0">
                        <a:sym typeface="Symbol" panose="05050102010706020507" pitchFamily="18" charset="2"/>
                      </a:rPr>
                      <m:t></m:t>
                    </m:r>
                  </m:oMath>
                </a14:m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Tx1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Tx1 digital input and Tx2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11" y="4571520"/>
                <a:ext cx="7938327" cy="2148280"/>
              </a:xfrm>
              <a:prstGeom prst="rect">
                <a:avLst/>
              </a:prstGeom>
              <a:blipFill rotWithShape="0">
                <a:blip r:embed="rId8"/>
                <a:stretch>
                  <a:fillRect l="-1536" t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53227" y="2612520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55347" y="261252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8198" y="26105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678" y="261618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67573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57" y="1109716"/>
            <a:ext cx="2542715" cy="3261431"/>
            <a:chOff x="2996976" y="944495"/>
            <a:chExt cx="2542715" cy="326143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32436" cy="326143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32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Box 151"/>
              <p:cNvSpPr txBox="1"/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n-US" sz="1000" dirty="0" smtClean="0"/>
                  <a:t>(</a:t>
                </a:r>
                <a:r>
                  <a:rPr lang="en-US" sz="1000" dirty="0" smtClean="0"/>
                  <a:t>cursor aligned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000" dirty="0"/>
                  <a:t> </a:t>
                </a:r>
                <a:r>
                  <a:rPr lang="en-US" sz="1000" dirty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0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000" dirty="0" smtClean="0"/>
                  <a:t>)</a:t>
                </a:r>
                <a:endParaRPr lang="en-US" sz="1000" dirty="0" smtClean="0"/>
              </a:p>
            </p:txBody>
          </p:sp>
        </mc:Choice>
        <mc:Fallback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574" y="2537153"/>
                <a:ext cx="1444304" cy="446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Time Domain Flow: Init-only Tx2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3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4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7725546" y="1106482"/>
                <a:ext cx="1081898" cy="45550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546" y="1106482"/>
                <a:ext cx="1081898" cy="455509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5416671" y="3026376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671" y="3026376"/>
                <a:ext cx="1081898" cy="399981"/>
              </a:xfrm>
              <a:prstGeom prst="rect">
                <a:avLst/>
              </a:prstGeom>
              <a:blipFill rotWithShape="0">
                <a:blip r:embed="rId6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8"/>
            <a:ext cx="2529529" cy="1211531"/>
            <a:chOff x="5414321" y="2457121"/>
            <a:chExt cx="252952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6651259" y="2457121"/>
              <a:ext cx="1292591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6984610" y="2188803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610" y="2188803"/>
                <a:ext cx="785343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693209" y="4536656"/>
                <a:ext cx="7763036" cy="1765291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Rx2 output = Rx1 output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GetWave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Time domain simulation: if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Rx1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 smtClean="0"/>
                  <a:t>+ Tx1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               </a:t>
                </a:r>
                <a:r>
                  <a:rPr lang="en-US" sz="1200" dirty="0" smtClean="0"/>
                  <a:t>(note: EDA tool must align Tx1 </a:t>
                </a:r>
                <a:r>
                  <a:rPr lang="en-US" sz="1200" dirty="0"/>
                  <a:t>digital input </a:t>
                </a:r>
                <a:r>
                  <a:rPr lang="en-US" sz="1200" dirty="0" smtClean="0"/>
                  <a:t>and Rx1 output)</a:t>
                </a:r>
                <a:endParaRPr lang="en-US" sz="1200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9" y="4536656"/>
                <a:ext cx="7763036" cy="1765291"/>
              </a:xfrm>
              <a:prstGeom prst="rect">
                <a:avLst/>
              </a:prstGeom>
              <a:blipFill rotWithShape="0">
                <a:blip r:embed="rId8"/>
                <a:stretch>
                  <a:fillRect l="-1650" t="-1034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214189"/>
            <a:chOff x="2996976" y="944495"/>
            <a:chExt cx="2542715" cy="3214189"/>
          </a:xfrm>
        </p:grpSpPr>
        <p:cxnSp>
          <p:nvCxnSpPr>
            <p:cNvPr id="121" name="Straight Connector 120"/>
            <p:cNvCxnSpPr/>
            <p:nvPr/>
          </p:nvCxnSpPr>
          <p:spPr>
            <a:xfrm flipH="1">
              <a:off x="4167669" y="944495"/>
              <a:ext cx="5086" cy="3214189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output</a:t>
              </a:r>
            </a:p>
            <a:p>
              <a:pPr algn="ctr"/>
              <a:r>
                <a:rPr lang="en-US" sz="1400" dirty="0" smtClean="0"/>
                <a:t>impulse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43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ysight 4x3 Format">
  <a:themeElements>
    <a:clrScheme name="Keysight Theme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24377C"/>
      </a:accent1>
      <a:accent2>
        <a:srgbClr val="8B3C8F"/>
      </a:accent2>
      <a:accent3>
        <a:srgbClr val="ED5E1A"/>
      </a:accent3>
      <a:accent4>
        <a:srgbClr val="8DC229"/>
      </a:accent4>
      <a:accent5>
        <a:srgbClr val="E90029"/>
      </a:accent5>
      <a:accent6>
        <a:srgbClr val="891518"/>
      </a:accent6>
      <a:hlink>
        <a:srgbClr val="E90029"/>
      </a:hlink>
      <a:folHlink>
        <a:srgbClr val="891518"/>
      </a:folHlink>
    </a:clrScheme>
    <a:fontScheme name="AGILENT PPT &amp; OUTLOOK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6350">
          <a:noFill/>
        </a:ln>
      </a:spPr>
      <a:bodyPr rtlCol="0" anchor="ctr"/>
      <a:lstStyle>
        <a:defPPr algn="ctr">
          <a:defRPr sz="19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27088</TotalTime>
  <Words>893</Words>
  <Application>Microsoft Office PowerPoint</Application>
  <PresentationFormat>On-screen Show (4:3)</PresentationFormat>
  <Paragraphs>325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Cambria Math</vt:lpstr>
      <vt:lpstr>Symbol</vt:lpstr>
      <vt:lpstr>Wingdings</vt:lpstr>
      <vt:lpstr>Keysight 4x3 Format</vt:lpstr>
      <vt:lpstr>AMI Simulation Flow Round 3</vt:lpstr>
      <vt:lpstr>Motivations</vt:lpstr>
      <vt:lpstr>Summary</vt:lpstr>
      <vt:lpstr>Convention</vt:lpstr>
      <vt:lpstr>Normal Time Domain Flow: if Tx has GetWave </vt:lpstr>
      <vt:lpstr>Normal Time Domain Flow: if Tx is Init-only</vt:lpstr>
      <vt:lpstr>Normal Statistical Flow</vt:lpstr>
      <vt:lpstr>Redriver Time Domain Flow: if Tx2 has GetWave</vt:lpstr>
      <vt:lpstr>Redriver Time Domain Flow: Init-only Tx2</vt:lpstr>
      <vt:lpstr>Redriver Statistical Flow</vt:lpstr>
      <vt:lpstr>Summary</vt:lpstr>
      <vt:lpstr>New Reserved Parameters</vt:lpstr>
    </vt:vector>
  </TitlesOfParts>
  <Company>Agilent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 Not to Exceed Three Lines</dc:title>
  <dc:creator>Steve Sekel;Sleigh</dc:creator>
  <cp:lastModifiedBy>RAO,FANGYI (K-USA,ex1)</cp:lastModifiedBy>
  <cp:revision>266</cp:revision>
  <dcterms:created xsi:type="dcterms:W3CDTF">2015-01-06T17:41:26Z</dcterms:created>
  <dcterms:modified xsi:type="dcterms:W3CDTF">2016-05-10T19:39:27Z</dcterms:modified>
</cp:coreProperties>
</file>