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422" r:id="rId3"/>
    <p:sldId id="425" r:id="rId4"/>
    <p:sldId id="424" r:id="rId5"/>
    <p:sldId id="431" r:id="rId6"/>
    <p:sldId id="426" r:id="rId7"/>
    <p:sldId id="432" r:id="rId8"/>
    <p:sldId id="428" r:id="rId9"/>
    <p:sldId id="427" r:id="rId10"/>
    <p:sldId id="433" r:id="rId11"/>
    <p:sldId id="429" r:id="rId12"/>
    <p:sldId id="434" r:id="rId13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5" autoAdjust="0"/>
    <p:restoredTop sz="94565" autoAdjust="0"/>
  </p:normalViewPr>
  <p:slideViewPr>
    <p:cSldViewPr>
      <p:cViewPr>
        <p:scale>
          <a:sx n="88" d="100"/>
          <a:sy n="88" d="100"/>
        </p:scale>
        <p:origin x="-966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3404"/>
    </p:cViewPr>
  </p:sorterViewPr>
  <p:notesViewPr>
    <p:cSldViewPr>
      <p:cViewPr varScale="1">
        <p:scale>
          <a:sx n="61" d="100"/>
          <a:sy n="61" d="100"/>
        </p:scale>
        <p:origin x="-2652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01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9F6FD4D-D99A-4AF1-BBDC-87F92717B91D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4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355E3-9C1C-45ED-A930-D7A0EEAED4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64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28194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3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052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6064608"/>
            <a:ext cx="990599" cy="6886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2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z="4400" dirty="0" smtClean="0"/>
              <a:t>References in IBIS</a:t>
            </a:r>
            <a:br>
              <a:rPr lang="en-US" sz="44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Bob Ross, </a:t>
            </a:r>
            <a:r>
              <a:rPr lang="en-US" sz="3200" dirty="0" err="1" smtClean="0"/>
              <a:t>Teraspeed</a:t>
            </a:r>
            <a:r>
              <a:rPr lang="en-US" sz="3200" dirty="0" smtClean="0"/>
              <a:t> Labs</a:t>
            </a:r>
            <a:br>
              <a:rPr lang="en-US" sz="3200" dirty="0" smtClean="0"/>
            </a:br>
            <a:r>
              <a:rPr lang="en-US" sz="3200" dirty="0" smtClean="0"/>
              <a:t>bob@teraspeedlabs.com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066800" y="4038600"/>
            <a:ext cx="7315200" cy="121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IBIS ATM Meeting</a:t>
            </a:r>
          </a:p>
          <a:p>
            <a:pPr marL="0" indent="0" algn="ctr">
              <a:buNone/>
            </a:pPr>
            <a:r>
              <a:rPr lang="en-US" dirty="0" smtClean="0"/>
              <a:t>January 12,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47975" cy="365125"/>
          </a:xfrm>
        </p:spPr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657" y="5181600"/>
            <a:ext cx="16256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46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[Test Load</a:t>
            </a:r>
            <a:r>
              <a:rPr lang="en-US" sz="4000" dirty="0" smtClean="0"/>
              <a:t>], EMI Section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[Test Load]</a:t>
            </a:r>
          </a:p>
          <a:p>
            <a:pPr lvl="1"/>
            <a:r>
              <a:rPr lang="en-US" sz="2000" dirty="0" smtClean="0"/>
              <a:t>Capacitances </a:t>
            </a:r>
            <a:r>
              <a:rPr lang="en-US" sz="2000" dirty="0" smtClean="0"/>
              <a:t>relative to 0.0 V</a:t>
            </a:r>
          </a:p>
          <a:p>
            <a:pPr lvl="1"/>
            <a:r>
              <a:rPr lang="en-US" sz="2000" dirty="0" smtClean="0"/>
              <a:t>Td, </a:t>
            </a:r>
            <a:r>
              <a:rPr lang="en-US" sz="2000" dirty="0" err="1" smtClean="0"/>
              <a:t>Zo</a:t>
            </a:r>
            <a:r>
              <a:rPr lang="en-US" sz="2000" dirty="0" smtClean="0"/>
              <a:t> – ideal transmission line relative to 0.0 V reference</a:t>
            </a:r>
          </a:p>
          <a:p>
            <a:pPr lvl="1"/>
            <a:r>
              <a:rPr lang="en-US" sz="2000" dirty="0" smtClean="0"/>
              <a:t>No capacitor differential </a:t>
            </a:r>
            <a:r>
              <a:rPr lang="en-US" sz="2000" dirty="0" smtClean="0"/>
              <a:t>elements</a:t>
            </a:r>
          </a:p>
          <a:p>
            <a:r>
              <a:rPr lang="en-US" dirty="0" smtClean="0"/>
              <a:t>EMI also has several capacitor </a:t>
            </a:r>
            <a:r>
              <a:rPr lang="en-US" dirty="0" err="1" smtClean="0"/>
              <a:t>subparameters</a:t>
            </a:r>
            <a:endParaRPr lang="en-US" dirty="0" smtClean="0"/>
          </a:p>
          <a:p>
            <a:pPr lvl="1"/>
            <a:r>
              <a:rPr lang="en-US" sz="2000" dirty="0" err="1" smtClean="0"/>
              <a:t>C_Heatsink_float</a:t>
            </a:r>
            <a:r>
              <a:rPr lang="en-US" sz="2000" dirty="0" smtClean="0"/>
              <a:t> – no reference</a:t>
            </a:r>
          </a:p>
          <a:p>
            <a:pPr lvl="1"/>
            <a:r>
              <a:rPr lang="en-US" sz="2000" dirty="0" err="1" smtClean="0"/>
              <a:t>C_Heatsink_gnd</a:t>
            </a:r>
            <a:r>
              <a:rPr lang="en-US" sz="2000" dirty="0" smtClean="0"/>
              <a:t> – 0.0 V reference</a:t>
            </a:r>
          </a:p>
          <a:p>
            <a:pPr lvl="1"/>
            <a:r>
              <a:rPr lang="en-US" sz="2000" dirty="0" err="1" smtClean="0"/>
              <a:t>Cpd</a:t>
            </a:r>
            <a:r>
              <a:rPr lang="en-US" sz="2000" dirty="0" smtClean="0"/>
              <a:t> – power </a:t>
            </a:r>
            <a:r>
              <a:rPr lang="en-US" sz="2000" dirty="0" err="1" smtClean="0"/>
              <a:t>disapation</a:t>
            </a:r>
            <a:r>
              <a:rPr lang="en-US" sz="2000" dirty="0" smtClean="0"/>
              <a:t> capacitance used in a formula </a:t>
            </a:r>
            <a:r>
              <a:rPr lang="en-US" sz="2000" dirty="0" smtClean="0"/>
              <a:t>per device</a:t>
            </a:r>
            <a:r>
              <a:rPr lang="en-US" sz="2000" dirty="0" smtClean="0"/>
              <a:t> specification, and not connected</a:t>
            </a:r>
            <a:endParaRPr lang="en-US" sz="2000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02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[Receiver Thresholds]</a:t>
            </a:r>
            <a:br>
              <a:rPr lang="en-US" sz="4000" dirty="0" smtClean="0"/>
            </a:br>
            <a:r>
              <a:rPr lang="en-US" sz="4000" dirty="0" smtClean="0"/>
              <a:t>Specification Exception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[Receiver Thresholds]</a:t>
            </a:r>
          </a:p>
          <a:p>
            <a:r>
              <a:rPr lang="en-US" dirty="0" err="1" smtClean="0"/>
              <a:t>Subparameters</a:t>
            </a:r>
            <a:r>
              <a:rPr lang="en-US" dirty="0" smtClean="0"/>
              <a:t> </a:t>
            </a:r>
            <a:r>
              <a:rPr lang="en-US" dirty="0" smtClean="0"/>
              <a:t>used as reserved words to indicate which reference to use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b="0" i="1" dirty="0">
                <a:solidFill>
                  <a:srgbClr val="000000"/>
                </a:solidFill>
                <a:latin typeface="Times New Roman"/>
              </a:rPr>
              <a:t>Sub-</a:t>
            </a:r>
            <a:r>
              <a:rPr lang="en-US" b="0" i="1" dirty="0" err="1">
                <a:solidFill>
                  <a:srgbClr val="000000"/>
                </a:solidFill>
                <a:latin typeface="Times New Roman"/>
              </a:rPr>
              <a:t>Params</a:t>
            </a:r>
            <a:r>
              <a:rPr lang="en-US" b="0" i="1" dirty="0">
                <a:solidFill>
                  <a:srgbClr val="000000"/>
                </a:solidFill>
                <a:latin typeface="Times New Roman"/>
              </a:rPr>
              <a:t>: 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Vth, </a:t>
            </a: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Vth_min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Vth_max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Vinh_ac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Vinh_dc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Vinl_ac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Vinl_dc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Threshold_sensitivity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b="0" dirty="0" err="1">
                <a:solidFill>
                  <a:srgbClr val="FF0000"/>
                </a:solidFill>
                <a:latin typeface="Times New Roman"/>
              </a:rPr>
              <a:t>Reference_supply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Vcross_low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Vcross_high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Vdiff_ac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Vdiff_dc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Tslew_ac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Tdiffslew_ac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 </a:t>
            </a:r>
            <a:endParaRPr lang="en-US" b="0" dirty="0" smtClean="0">
              <a:solidFill>
                <a:srgbClr val="000000"/>
              </a:solidFill>
              <a:latin typeface="Times New Roman"/>
            </a:endParaRPr>
          </a:p>
          <a:p>
            <a:pPr marL="457200" lvl="1" indent="0">
              <a:buNone/>
            </a:pPr>
            <a:endParaRPr lang="en-US" b="0" dirty="0" smtClean="0">
              <a:solidFill>
                <a:srgbClr val="000000"/>
              </a:solidFill>
              <a:latin typeface="Times New Roman"/>
            </a:endParaRPr>
          </a:p>
          <a:p>
            <a:pPr marL="457200" lvl="1" indent="0">
              <a:buNone/>
            </a:pP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Reference_supply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 indicates which supply voltage </a:t>
            </a:r>
            <a:r>
              <a:rPr lang="en-US" b="0" dirty="0">
                <a:solidFill>
                  <a:srgbClr val="FF0000"/>
                </a:solidFill>
                <a:latin typeface="Times New Roman"/>
              </a:rPr>
              <a:t>Vth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 tracks; i.e., it indicates which supply voltage change causes a change in input threshold. The legal arguments to this </a:t>
            </a: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subparameter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 are as follows:</a:t>
            </a:r>
          </a:p>
          <a:p>
            <a:pPr marL="457200" lvl="1" indent="0">
              <a:buNone/>
            </a:pP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Power_clamp_ref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 The supply voltage defined by the [POWER Clamp Reference] keyword</a:t>
            </a:r>
          </a:p>
          <a:p>
            <a:pPr marL="457200" lvl="1" indent="0">
              <a:buNone/>
            </a:pP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Gnd_clamp_ref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 The supply voltage defined by the [GND Clamp Reference] keyword</a:t>
            </a:r>
          </a:p>
          <a:p>
            <a:pPr marL="457200" lvl="1" indent="0">
              <a:buNone/>
            </a:pP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Pullup_ref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 The supply voltage defined by the [</a:t>
            </a: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Pullup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 reference] keyword</a:t>
            </a:r>
          </a:p>
          <a:p>
            <a:pPr marL="457200" lvl="1" indent="0">
              <a:buNone/>
            </a:pP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Pulldown_ref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 The supply voltage defined by the [Pulldown reference] keyword</a:t>
            </a:r>
          </a:p>
          <a:p>
            <a:pPr marL="457200" lvl="1" indent="0">
              <a:buNone/>
            </a:pPr>
            <a:r>
              <a:rPr lang="en-US" b="0" dirty="0" err="1">
                <a:solidFill>
                  <a:srgbClr val="000000"/>
                </a:solidFill>
                <a:latin typeface="Times New Roman"/>
              </a:rPr>
              <a:t>Ext_ref</a:t>
            </a:r>
            <a:r>
              <a:rPr lang="en-US" b="0" dirty="0">
                <a:solidFill>
                  <a:srgbClr val="000000"/>
                </a:solidFill>
                <a:latin typeface="Times New Roman"/>
              </a:rPr>
              <a:t> The supply voltage defined by the [External Reference] keyword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12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Advice to Fix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Understand, apply to all areas of IBIS</a:t>
            </a:r>
          </a:p>
          <a:p>
            <a:r>
              <a:rPr lang="en-US" dirty="0" smtClean="0"/>
              <a:t>Note, that GND, POWER, or ground may be assumed, but not stated</a:t>
            </a:r>
          </a:p>
          <a:p>
            <a:r>
              <a:rPr lang="en-US" dirty="0" smtClean="0"/>
              <a:t>So page-by-page scrub may be needed based on understanding, not just based on search for certain words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529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Goals and Contents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 of existing IBIS handling of voltages</a:t>
            </a:r>
          </a:p>
          <a:p>
            <a:r>
              <a:rPr lang="en-US" dirty="0" smtClean="0"/>
              <a:t>Emphasis is that a 0.0 volt reference is implicitly assumed throughout IBIS</a:t>
            </a:r>
            <a:endParaRPr lang="en-US" dirty="0"/>
          </a:p>
          <a:p>
            <a:pPr lvl="1"/>
            <a:r>
              <a:rPr lang="en-US" sz="2000" dirty="0" smtClean="0"/>
              <a:t>Evolution of IBIS leads to this interpretation</a:t>
            </a:r>
          </a:p>
          <a:p>
            <a:pPr lvl="1"/>
            <a:r>
              <a:rPr lang="en-US" sz="2000" dirty="0" smtClean="0"/>
              <a:t>A few exceptions exist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75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History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IBIS 1.0, 1.1 had only [Voltage Range]</a:t>
            </a:r>
          </a:p>
          <a:p>
            <a:pPr lvl="1"/>
            <a:r>
              <a:rPr lang="en-US" sz="2000" dirty="0" smtClean="0"/>
              <a:t>Focused only on CMOS and bipolar (e.g., TTL) technologies with the negative terminal connected to a 0.0 V reference</a:t>
            </a:r>
          </a:p>
          <a:p>
            <a:pPr lvl="1"/>
            <a:r>
              <a:rPr lang="en-US" sz="2000" dirty="0" smtClean="0"/>
              <a:t>Negative terminal or voltage never stated</a:t>
            </a:r>
          </a:p>
          <a:p>
            <a:r>
              <a:rPr lang="en-US" dirty="0" smtClean="0"/>
              <a:t>[Voltage Range] meant to be a voltage span, but later clarified as a fixed voltage with respect to 0.0</a:t>
            </a:r>
          </a:p>
          <a:p>
            <a:r>
              <a:rPr lang="en-US" dirty="0" smtClean="0"/>
              <a:t>No “VSS” voltage reference was defined</a:t>
            </a:r>
          </a:p>
          <a:p>
            <a:pPr lvl="1"/>
            <a:r>
              <a:rPr lang="en-US" sz="2000" dirty="0" smtClean="0"/>
              <a:t>Assumed to be 0.0 V (or sometimes referred to a GND)</a:t>
            </a:r>
          </a:p>
          <a:p>
            <a:r>
              <a:rPr lang="en-US" dirty="0" smtClean="0"/>
              <a:t>Other specific references added in Version 2.0 to cover more general configurations (e.g., RS232) and other technologies, i.e., ECL and PECL 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4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[Model] Voltages and</a:t>
            </a:r>
            <a:br>
              <a:rPr lang="en-US" sz="4000" dirty="0" smtClean="0"/>
            </a:br>
            <a:r>
              <a:rPr lang="en-US" sz="4000" dirty="0" smtClean="0"/>
              <a:t>Voltage References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Keywords all give values relative to 0.0 V, NOT with respect any other reference </a:t>
            </a:r>
          </a:p>
          <a:p>
            <a:pPr lvl="1"/>
            <a:r>
              <a:rPr lang="en-US" sz="2000" dirty="0" smtClean="0"/>
              <a:t>[Voltage Range]  3.3 3.0 3.6</a:t>
            </a:r>
          </a:p>
          <a:p>
            <a:pPr lvl="1"/>
            <a:r>
              <a:rPr lang="en-US" sz="2000" dirty="0" smtClean="0"/>
              <a:t>[</a:t>
            </a:r>
            <a:r>
              <a:rPr lang="en-US" sz="2000" dirty="0" err="1" smtClean="0"/>
              <a:t>Pullup</a:t>
            </a:r>
            <a:r>
              <a:rPr lang="en-US" sz="2000" dirty="0"/>
              <a:t> </a:t>
            </a:r>
            <a:r>
              <a:rPr lang="en-US" sz="2000" dirty="0" smtClean="0"/>
              <a:t>Reference] 3.3 3.0 3.6</a:t>
            </a:r>
          </a:p>
          <a:p>
            <a:r>
              <a:rPr lang="en-US" dirty="0" smtClean="0"/>
              <a:t>Reference voltages map to the 0.0 V entries in I-V tables</a:t>
            </a:r>
          </a:p>
          <a:p>
            <a:pPr lvl="1"/>
            <a:r>
              <a:rPr lang="en-US" sz="2000" dirty="0" smtClean="0"/>
              <a:t>[</a:t>
            </a:r>
            <a:r>
              <a:rPr lang="en-US" sz="2000" dirty="0" err="1" smtClean="0"/>
              <a:t>Pullup</a:t>
            </a:r>
            <a:r>
              <a:rPr lang="en-US" sz="2000" dirty="0" smtClean="0"/>
              <a:t>], [Pulldown], [POWER Clamp], [GND Clamp]</a:t>
            </a:r>
          </a:p>
          <a:p>
            <a:pPr lvl="1"/>
            <a:r>
              <a:rPr lang="en-US" sz="2000" dirty="0" smtClean="0"/>
              <a:t>No corresponding table or mapping for [External Reference]</a:t>
            </a:r>
          </a:p>
          <a:p>
            <a:pPr lvl="2"/>
            <a:r>
              <a:rPr lang="en-US" sz="2000" dirty="0"/>
              <a:t>M</a:t>
            </a:r>
            <a:r>
              <a:rPr lang="en-US" sz="2000" dirty="0" smtClean="0"/>
              <a:t>eant for an additional buffer terminal</a:t>
            </a:r>
          </a:p>
          <a:p>
            <a:pPr lvl="2"/>
            <a:r>
              <a:rPr lang="en-US" sz="2000" dirty="0" smtClean="0"/>
              <a:t>Could be a controllable reference voltage for the buffer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836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Terminal Names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[Component]/[Pin Mapping]</a:t>
            </a:r>
          </a:p>
          <a:p>
            <a:pPr lvl="1"/>
            <a:r>
              <a:rPr lang="en-US" sz="2000" dirty="0" smtClean="0"/>
              <a:t>Terminals associated with [Model] reference voltages</a:t>
            </a:r>
          </a:p>
          <a:p>
            <a:pPr lvl="1"/>
            <a:r>
              <a:rPr lang="en-US" sz="2000" dirty="0" err="1" smtClean="0"/>
              <a:t>Pulldown_ref</a:t>
            </a:r>
            <a:r>
              <a:rPr lang="en-US" sz="2000" dirty="0"/>
              <a:t> </a:t>
            </a:r>
            <a:r>
              <a:rPr lang="en-US" sz="2000" dirty="0" smtClean="0"/>
              <a:t>for [Pulldown Reference], </a:t>
            </a:r>
            <a:r>
              <a:rPr lang="en-US" sz="2000" dirty="0" err="1" smtClean="0"/>
              <a:t>pullup_ref</a:t>
            </a:r>
            <a:r>
              <a:rPr lang="en-US" sz="2000" dirty="0" smtClean="0"/>
              <a:t> for [</a:t>
            </a:r>
            <a:r>
              <a:rPr lang="en-US" sz="2000" dirty="0" err="1" smtClean="0"/>
              <a:t>Pullup</a:t>
            </a:r>
            <a:r>
              <a:rPr lang="en-US" sz="2000" dirty="0" smtClean="0"/>
              <a:t> Reference], etc.</a:t>
            </a:r>
          </a:p>
          <a:p>
            <a:pPr lvl="1"/>
            <a:r>
              <a:rPr lang="en-US" sz="2000" dirty="0" err="1" smtClean="0"/>
              <a:t>External_ref</a:t>
            </a:r>
            <a:r>
              <a:rPr lang="en-US" sz="2000" dirty="0" smtClean="0"/>
              <a:t> for buffer terminal, if it exists</a:t>
            </a:r>
          </a:p>
          <a:p>
            <a:pPr lvl="1"/>
            <a:r>
              <a:rPr lang="en-US" sz="2000" dirty="0" err="1" smtClean="0"/>
              <a:t>External_ref</a:t>
            </a:r>
            <a:r>
              <a:rPr lang="en-US" sz="2000" dirty="0" smtClean="0"/>
              <a:t> is NOT a buffer reference voltage</a:t>
            </a:r>
          </a:p>
          <a:p>
            <a:r>
              <a:rPr lang="en-US" dirty="0" smtClean="0"/>
              <a:t>[External Model] (also [External Circuit])</a:t>
            </a:r>
          </a:p>
          <a:p>
            <a:pPr lvl="1"/>
            <a:r>
              <a:rPr lang="en-US" sz="2000" dirty="0" err="1" smtClean="0"/>
              <a:t>A_puref</a:t>
            </a:r>
            <a:r>
              <a:rPr lang="en-US" sz="2000" dirty="0" smtClean="0"/>
              <a:t>, </a:t>
            </a:r>
            <a:r>
              <a:rPr lang="en-US" sz="2000" dirty="0" err="1" smtClean="0"/>
              <a:t>A_pdref</a:t>
            </a:r>
            <a:r>
              <a:rPr lang="en-US" sz="2000" dirty="0" smtClean="0"/>
              <a:t>, </a:t>
            </a:r>
            <a:r>
              <a:rPr lang="en-US" sz="2000" dirty="0" err="1" smtClean="0"/>
              <a:t>A_extref</a:t>
            </a:r>
            <a:r>
              <a:rPr lang="en-US" sz="2000" dirty="0" smtClean="0"/>
              <a:t> etc.</a:t>
            </a:r>
          </a:p>
          <a:p>
            <a:pPr lvl="1"/>
            <a:r>
              <a:rPr lang="en-US" sz="2000" dirty="0" smtClean="0"/>
              <a:t>Also </a:t>
            </a:r>
            <a:r>
              <a:rPr lang="en-US" sz="2000" dirty="0" err="1" smtClean="0"/>
              <a:t>A_gnd</a:t>
            </a:r>
            <a:r>
              <a:rPr lang="en-US" sz="2000" dirty="0" smtClean="0"/>
              <a:t> MEANT to allow a global NODE 0 mapping in SPICE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994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Specification Voltages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Also relative to 0.0 V, not to any terminal</a:t>
            </a:r>
          </a:p>
          <a:p>
            <a:r>
              <a:rPr lang="en-US" dirty="0" smtClean="0"/>
              <a:t>Single value, relative to 0.0 V</a:t>
            </a:r>
          </a:p>
          <a:p>
            <a:pPr lvl="1"/>
            <a:r>
              <a:rPr lang="en-US" sz="2000" dirty="0" err="1" smtClean="0"/>
              <a:t>Vinh</a:t>
            </a:r>
            <a:r>
              <a:rPr lang="en-US" sz="2000" dirty="0" smtClean="0"/>
              <a:t> = 3.5 V</a:t>
            </a:r>
          </a:p>
          <a:p>
            <a:pPr lvl="1"/>
            <a:r>
              <a:rPr lang="en-US" sz="2000" dirty="0" err="1" smtClean="0"/>
              <a:t>Vinl</a:t>
            </a:r>
            <a:r>
              <a:rPr lang="en-US" sz="2000" dirty="0" smtClean="0"/>
              <a:t> =  1.5 V</a:t>
            </a:r>
          </a:p>
          <a:p>
            <a:r>
              <a:rPr lang="en-US" dirty="0" smtClean="0"/>
              <a:t>[Model Spec] is used, the </a:t>
            </a:r>
            <a:r>
              <a:rPr lang="en-US" dirty="0" err="1" smtClean="0"/>
              <a:t>typ</a:t>
            </a:r>
            <a:r>
              <a:rPr lang="en-US" dirty="0" smtClean="0"/>
              <a:t>/min/max voltages are also relative to 0.0 V and adjusted to track the [* Reference] voltage </a:t>
            </a:r>
            <a:r>
              <a:rPr lang="en-US" dirty="0" err="1" smtClean="0"/>
              <a:t>typ</a:t>
            </a:r>
            <a:r>
              <a:rPr lang="en-US" dirty="0" smtClean="0"/>
              <a:t>/min/max variations</a:t>
            </a:r>
          </a:p>
          <a:p>
            <a:r>
              <a:rPr lang="en-US" dirty="0" smtClean="0"/>
              <a:t>[Model Spec] capacitances also relative to 0.0 V for </a:t>
            </a:r>
            <a:r>
              <a:rPr lang="en-US" dirty="0" err="1" smtClean="0"/>
              <a:t>C_ref</a:t>
            </a:r>
            <a:r>
              <a:rPr lang="en-US" dirty="0" smtClean="0"/>
              <a:t>*</a:t>
            </a:r>
          </a:p>
          <a:p>
            <a:r>
              <a:rPr lang="en-US" dirty="0" smtClean="0"/>
              <a:t>Exceptions: </a:t>
            </a:r>
            <a:r>
              <a:rPr lang="en-US" dirty="0" err="1" smtClean="0"/>
              <a:t>vdiff</a:t>
            </a:r>
            <a:r>
              <a:rPr lang="en-US" dirty="0" smtClean="0"/>
              <a:t>, </a:t>
            </a:r>
            <a:r>
              <a:rPr lang="en-US" dirty="0" err="1" smtClean="0"/>
              <a:t>C_ref_diff</a:t>
            </a:r>
            <a:endParaRPr lang="en-US" dirty="0" smtClean="0"/>
          </a:p>
          <a:p>
            <a:pPr lvl="1"/>
            <a:r>
              <a:rPr lang="en-US" sz="2000" dirty="0" smtClean="0"/>
              <a:t>Between two pins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548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Package References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Also relative to 0.0 V, not to any terminal</a:t>
            </a:r>
          </a:p>
          <a:p>
            <a:r>
              <a:rPr lang="en-US" dirty="0" smtClean="0"/>
              <a:t>[Package]/</a:t>
            </a:r>
            <a:r>
              <a:rPr lang="en-US" dirty="0" err="1" smtClean="0"/>
              <a:t>C_pkg</a:t>
            </a:r>
            <a:endParaRPr lang="en-US" dirty="0" smtClean="0"/>
          </a:p>
          <a:p>
            <a:r>
              <a:rPr lang="en-US" dirty="0" smtClean="0"/>
              <a:t>[Pin]/</a:t>
            </a:r>
            <a:r>
              <a:rPr lang="en-US" dirty="0" err="1" smtClean="0"/>
              <a:t>C_pin</a:t>
            </a:r>
            <a:endParaRPr lang="en-US" dirty="0" smtClean="0"/>
          </a:p>
          <a:p>
            <a:pPr lvl="1"/>
            <a:r>
              <a:rPr lang="en-US" sz="2000" dirty="0" err="1" smtClean="0"/>
              <a:t>Vinh</a:t>
            </a:r>
            <a:r>
              <a:rPr lang="en-US" sz="2000" dirty="0" smtClean="0"/>
              <a:t> = 3.5 V</a:t>
            </a:r>
          </a:p>
          <a:p>
            <a:pPr lvl="1"/>
            <a:r>
              <a:rPr lang="en-US" sz="2000" dirty="0" err="1" smtClean="0"/>
              <a:t>Vinl</a:t>
            </a:r>
            <a:r>
              <a:rPr lang="en-US" sz="2000" dirty="0" smtClean="0"/>
              <a:t> =  1.5 V</a:t>
            </a:r>
          </a:p>
          <a:p>
            <a:r>
              <a:rPr lang="en-US" dirty="0" smtClean="0"/>
              <a:t>[Define Package Model]</a:t>
            </a:r>
          </a:p>
          <a:p>
            <a:pPr lvl="1"/>
            <a:r>
              <a:rPr lang="en-US" sz="2000" dirty="0" smtClean="0"/>
              <a:t>[Capacitance Matrix]</a:t>
            </a:r>
          </a:p>
          <a:p>
            <a:pPr lvl="1"/>
            <a:r>
              <a:rPr lang="en-US" sz="2000" dirty="0" smtClean="0"/>
              <a:t>C</a:t>
            </a:r>
          </a:p>
          <a:p>
            <a:r>
              <a:rPr lang="en-US" dirty="0" smtClean="0"/>
              <a:t>EBD</a:t>
            </a:r>
          </a:p>
          <a:p>
            <a:pPr lvl="1"/>
            <a:r>
              <a:rPr lang="en-US" sz="2000" dirty="0"/>
              <a:t>C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117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err="1" smtClean="0"/>
              <a:t>C_comp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Historically </a:t>
            </a:r>
            <a:r>
              <a:rPr lang="en-US" dirty="0"/>
              <a:t>a</a:t>
            </a:r>
            <a:r>
              <a:rPr lang="en-US" dirty="0" smtClean="0"/>
              <a:t>ssumed global ground reference (though not stated, but shown in some pictures</a:t>
            </a:r>
          </a:p>
          <a:p>
            <a:r>
              <a:rPr lang="en-US" dirty="0" smtClean="0"/>
              <a:t>For Model extraction, any fixed voltage connection produces the same simulation model</a:t>
            </a:r>
          </a:p>
          <a:p>
            <a:r>
              <a:rPr lang="en-US" dirty="0" smtClean="0"/>
              <a:t>Power-aware simulation</a:t>
            </a:r>
          </a:p>
          <a:p>
            <a:pPr lvl="1"/>
            <a:r>
              <a:rPr lang="en-US" sz="2000" dirty="0" smtClean="0"/>
              <a:t>Connections critical, global </a:t>
            </a:r>
            <a:r>
              <a:rPr lang="en-US" sz="2000" dirty="0" err="1" smtClean="0"/>
              <a:t>gnd</a:t>
            </a:r>
            <a:r>
              <a:rPr lang="en-US" sz="2000" dirty="0" smtClean="0"/>
              <a:t> is not accurate</a:t>
            </a:r>
          </a:p>
          <a:p>
            <a:pPr lvl="1"/>
            <a:r>
              <a:rPr lang="en-US" sz="2000" dirty="0" smtClean="0"/>
              <a:t>However, no definition on how to which terminal OR how to split </a:t>
            </a:r>
            <a:r>
              <a:rPr lang="en-US" sz="2000" dirty="0" err="1" smtClean="0"/>
              <a:t>C_comp</a:t>
            </a:r>
            <a:endParaRPr lang="en-US" sz="2000" dirty="0" smtClean="0"/>
          </a:p>
          <a:p>
            <a:r>
              <a:rPr lang="en-US" dirty="0"/>
              <a:t>O</a:t>
            </a:r>
            <a:r>
              <a:rPr lang="en-US" dirty="0" smtClean="0"/>
              <a:t>verall issue to be resolved separately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271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Notes on Date Derivation Method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Ranges listed ambiguously in terms of </a:t>
            </a:r>
            <a:r>
              <a:rPr lang="en-US" dirty="0" err="1" smtClean="0"/>
              <a:t>model_names</a:t>
            </a:r>
            <a:r>
              <a:rPr lang="en-US" dirty="0" smtClean="0"/>
              <a:t>, e.g., For [Pulldown] table</a:t>
            </a:r>
          </a:p>
          <a:p>
            <a:pPr lvl="1"/>
            <a:r>
              <a:rPr lang="en-US" sz="2000" dirty="0" smtClean="0"/>
              <a:t>GND-POWER to POWER+POWER (using </a:t>
            </a:r>
            <a:r>
              <a:rPr lang="en-US" sz="2000" dirty="0" err="1" smtClean="0"/>
              <a:t>typ</a:t>
            </a:r>
            <a:r>
              <a:rPr lang="en-US" sz="2000" dirty="0" smtClean="0"/>
              <a:t> value only)</a:t>
            </a:r>
          </a:p>
          <a:p>
            <a:r>
              <a:rPr lang="en-US" dirty="0" smtClean="0"/>
              <a:t>Rule incorrectly uses </a:t>
            </a:r>
            <a:r>
              <a:rPr lang="en-US" dirty="0" err="1" smtClean="0"/>
              <a:t>model_name</a:t>
            </a:r>
            <a:r>
              <a:rPr lang="en-US" dirty="0" smtClean="0"/>
              <a:t> as a voltage</a:t>
            </a:r>
          </a:p>
          <a:p>
            <a:r>
              <a:rPr lang="en-US" dirty="0" smtClean="0"/>
              <a:t>Must INFER the intended rule if the reference voltages are shifted</a:t>
            </a:r>
          </a:p>
          <a:p>
            <a:r>
              <a:rPr lang="en-US" dirty="0" smtClean="0"/>
              <a:t>Better rules needs to be developed, but can be more complex, e.g., replace POWER with a new variable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984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15213</TotalTime>
  <Words>864</Words>
  <Application>Microsoft Office PowerPoint</Application>
  <PresentationFormat>On-screen Show (4:3)</PresentationFormat>
  <Paragraphs>120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Executive</vt:lpstr>
      <vt:lpstr>References in IBIS  Bob Ross, Teraspeed Labs bob@teraspeedlabs.com  </vt:lpstr>
      <vt:lpstr>Goals and Contents</vt:lpstr>
      <vt:lpstr>History</vt:lpstr>
      <vt:lpstr>[Model] Voltages and Voltage References</vt:lpstr>
      <vt:lpstr>Terminal Names</vt:lpstr>
      <vt:lpstr>Specification Voltages</vt:lpstr>
      <vt:lpstr>Package References</vt:lpstr>
      <vt:lpstr>C_comp</vt:lpstr>
      <vt:lpstr>Notes on Date Derivation Method</vt:lpstr>
      <vt:lpstr>[Test Load], EMI Section</vt:lpstr>
      <vt:lpstr>[Receiver Thresholds] Specification Exception</vt:lpstr>
      <vt:lpstr>Advice to Fix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Dagostino</dc:creator>
  <cp:lastModifiedBy>bob</cp:lastModifiedBy>
  <cp:revision>820</cp:revision>
  <cp:lastPrinted>2014-09-15T17:44:41Z</cp:lastPrinted>
  <dcterms:created xsi:type="dcterms:W3CDTF">2014-08-14T21:20:06Z</dcterms:created>
  <dcterms:modified xsi:type="dcterms:W3CDTF">2016-01-12T19:26:07Z</dcterms:modified>
</cp:coreProperties>
</file>