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10" r:id="rId2"/>
    <p:sldId id="312" r:id="rId3"/>
    <p:sldId id="313" r:id="rId4"/>
    <p:sldId id="316" r:id="rId5"/>
    <p:sldId id="314" r:id="rId6"/>
    <p:sldId id="315" r:id="rId7"/>
    <p:sldId id="317" r:id="rId8"/>
    <p:sldId id="318" r:id="rId9"/>
    <p:sldId id="319" r:id="rId10"/>
    <p:sldId id="327" r:id="rId11"/>
    <p:sldId id="329" r:id="rId12"/>
    <p:sldId id="330" r:id="rId13"/>
    <p:sldId id="320" r:id="rId14"/>
    <p:sldId id="321" r:id="rId15"/>
    <p:sldId id="322" r:id="rId16"/>
    <p:sldId id="323" r:id="rId17"/>
    <p:sldId id="324" r:id="rId18"/>
    <p:sldId id="325" r:id="rId19"/>
    <p:sldId id="328" r:id="rId20"/>
    <p:sldId id="326"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5AED7"/>
    <a:srgbClr val="2B5681"/>
    <a:srgbClr val="E8F0F8"/>
    <a:srgbClr val="E2ECF6"/>
    <a:srgbClr val="D6E4F2"/>
    <a:srgbClr val="3366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6" autoAdjust="0"/>
    <p:restoredTop sz="94629" autoAdjust="0"/>
  </p:normalViewPr>
  <p:slideViewPr>
    <p:cSldViewPr>
      <p:cViewPr varScale="1">
        <p:scale>
          <a:sx n="111" d="100"/>
          <a:sy n="111" d="100"/>
        </p:scale>
        <p:origin x="-7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p:cViewPr varScale="1">
        <p:scale>
          <a:sx n="95" d="100"/>
          <a:sy n="95" d="100"/>
        </p:scale>
        <p:origin x="-25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smtClean="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295400"/>
            <a:ext cx="7772400" cy="2209800"/>
          </a:xfrm>
        </p:spPr>
        <p:txBody>
          <a:bodyPr/>
          <a:lstStyle/>
          <a:p>
            <a:pPr eaLnBrk="1" hangingPunct="1"/>
            <a:r>
              <a:rPr lang="en-US" dirty="0" smtClean="0"/>
              <a:t>Package and On-Die Interconnect</a:t>
            </a:r>
            <a:br>
              <a:rPr lang="en-US" dirty="0" smtClean="0"/>
            </a:br>
            <a:r>
              <a:rPr lang="en-US" dirty="0" smtClean="0"/>
              <a:t>Decisions Made and</a:t>
            </a:r>
            <a:br>
              <a:rPr lang="en-US" dirty="0" smtClean="0"/>
            </a:br>
            <a:r>
              <a:rPr lang="en-US" dirty="0" smtClean="0"/>
              <a:t>Proposed Solutions</a:t>
            </a:r>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smtClean="0"/>
              <a:t>Walter Katz</a:t>
            </a:r>
          </a:p>
          <a:p>
            <a:pPr eaLnBrk="1" hangingPunct="1"/>
            <a:r>
              <a:rPr lang="en-US" sz="2000" dirty="0" smtClean="0"/>
              <a:t>IBIS ATM</a:t>
            </a:r>
          </a:p>
          <a:p>
            <a:pPr eaLnBrk="1" hangingPunct="1"/>
            <a:r>
              <a:rPr lang="en-US" sz="2000" dirty="0" smtClean="0"/>
              <a:t>December 3, 2013</a:t>
            </a:r>
          </a:p>
        </p:txBody>
      </p:sp>
    </p:spTree>
    <p:extLst>
      <p:ext uri="{BB962C8B-B14F-4D97-AF65-F5344CB8AC3E}">
        <p14:creationId xmlns:p14="http://schemas.microsoft.com/office/powerpoint/2010/main" val="180599343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BIRD 125 Port Naming</a:t>
            </a:r>
            <a:endParaRPr lang="en-US" dirty="0"/>
          </a:p>
        </p:txBody>
      </p:sp>
      <p:sp>
        <p:nvSpPr>
          <p:cNvPr id="3" name="Content Placeholder 2"/>
          <p:cNvSpPr>
            <a:spLocks noGrp="1"/>
          </p:cNvSpPr>
          <p:nvPr>
            <p:ph idx="1"/>
          </p:nvPr>
        </p:nvSpPr>
        <p:spPr>
          <a:xfrm>
            <a:off x="1143000" y="990600"/>
            <a:ext cx="7162800" cy="4876800"/>
          </a:xfrm>
        </p:spPr>
        <p:txBody>
          <a:bodyPr/>
          <a:lstStyle/>
          <a:p>
            <a:pPr marL="342900" lvl="1" indent="-342900">
              <a:buFontTx/>
              <a:buChar char="•"/>
            </a:pPr>
            <a:r>
              <a:rPr lang="en-US" dirty="0" smtClean="0"/>
              <a:t>BIRD 125 calls for a new section “</a:t>
            </a:r>
            <a:r>
              <a:rPr lang="en-US" dirty="0"/>
              <a:t>[Package Circuit], [End Package Circuit</a:t>
            </a:r>
            <a:r>
              <a:rPr lang="en-US" dirty="0" smtClean="0"/>
              <a:t>]“ in </a:t>
            </a:r>
            <a:r>
              <a:rPr lang="en-US" dirty="0"/>
              <a:t>[Define Package Model</a:t>
            </a:r>
            <a:r>
              <a:rPr lang="en-US" dirty="0" smtClean="0"/>
              <a:t>]</a:t>
            </a:r>
            <a:r>
              <a:rPr lang="en-US" dirty="0"/>
              <a:t>.</a:t>
            </a:r>
            <a:endParaRPr lang="en-US" dirty="0" smtClean="0"/>
          </a:p>
          <a:p>
            <a:pPr lvl="1"/>
            <a:r>
              <a:rPr lang="en-US" sz="1800" dirty="0" smtClean="0"/>
              <a:t>The Die Pads Port Names associated with signal (I/O) Pin Numbers must be explicitly defined.</a:t>
            </a:r>
          </a:p>
          <a:p>
            <a:pPr lvl="1"/>
            <a:r>
              <a:rPr lang="en-US" sz="1800" dirty="0" smtClean="0"/>
              <a:t>[Pin Numbers] for use with [</a:t>
            </a:r>
            <a:r>
              <a:rPr lang="en-US" sz="1800" dirty="0"/>
              <a:t>Package Circuit</a:t>
            </a:r>
            <a:r>
              <a:rPr lang="en-US" sz="1800" dirty="0" smtClean="0"/>
              <a:t>] are totally different then the existing </a:t>
            </a:r>
            <a:r>
              <a:rPr lang="en-US" sz="1800" dirty="0"/>
              <a:t>[Pin Numbers] </a:t>
            </a:r>
            <a:r>
              <a:rPr lang="en-US" sz="1800" dirty="0" smtClean="0"/>
              <a:t>keyword in IBIS 6.0</a:t>
            </a:r>
          </a:p>
          <a:p>
            <a:pPr lvl="1"/>
            <a:r>
              <a:rPr lang="en-US" sz="1800" dirty="0" smtClean="0"/>
              <a:t>There is no method of defining Buffer I/O or reference voltage port names (Pullup Reference, </a:t>
            </a:r>
            <a:r>
              <a:rPr lang="en-US" sz="1800" dirty="0" err="1" smtClean="0"/>
              <a:t>Pulldown</a:t>
            </a:r>
            <a:r>
              <a:rPr lang="en-US" sz="1800" dirty="0" smtClean="0"/>
              <a:t> Reference, Power Clamp Reference, and Ground Clamp Reference)</a:t>
            </a:r>
          </a:p>
          <a:p>
            <a:pPr lvl="2"/>
            <a:r>
              <a:rPr lang="en-US" dirty="0"/>
              <a:t>[Pin Numbers] </a:t>
            </a:r>
            <a:r>
              <a:rPr lang="en-US" dirty="0" smtClean="0"/>
              <a:t>would need to be enhanced to also define Buffer </a:t>
            </a:r>
            <a:r>
              <a:rPr lang="en-US" dirty="0"/>
              <a:t>Terminal Port Names </a:t>
            </a:r>
            <a:endParaRPr lang="en-US" dirty="0" smtClean="0"/>
          </a:p>
          <a:p>
            <a:r>
              <a:rPr lang="en-US" sz="2000" dirty="0" smtClean="0"/>
              <a:t>Summary: BIRD 125 requires that Port Names be defined, while EMD and EMD-Like assign subckt ports to already defined electric points in a package with a parameter tree or shorthand naming convention.</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10</a:t>
            </a:fld>
            <a:r>
              <a:rPr lang="en-US" smtClean="0"/>
              <a:t>	 	</a:t>
            </a:r>
          </a:p>
          <a:p>
            <a:endParaRPr lang="en-US" smtClean="0"/>
          </a:p>
          <a:p>
            <a:endParaRPr lang="en-US" dirty="0"/>
          </a:p>
        </p:txBody>
      </p:sp>
    </p:spTree>
    <p:extLst>
      <p:ext uri="{BB962C8B-B14F-4D97-AF65-F5344CB8AC3E}">
        <p14:creationId xmlns:p14="http://schemas.microsoft.com/office/powerpoint/2010/main" val="12535999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BIRD 125 [Package Circuit]</a:t>
            </a:r>
            <a:endParaRPr lang="en-US" dirty="0"/>
          </a:p>
        </p:txBody>
      </p:sp>
      <p:sp>
        <p:nvSpPr>
          <p:cNvPr id="3" name="Content Placeholder 2"/>
          <p:cNvSpPr>
            <a:spLocks noGrp="1"/>
          </p:cNvSpPr>
          <p:nvPr>
            <p:ph idx="1"/>
          </p:nvPr>
        </p:nvSpPr>
        <p:spPr/>
        <p:txBody>
          <a:bodyPr/>
          <a:lstStyle/>
          <a:p>
            <a:pPr marL="0" indent="0">
              <a:buNone/>
            </a:pPr>
            <a:r>
              <a:rPr lang="en-US" sz="1400" dirty="0"/>
              <a:t>[Package Circuit]</a:t>
            </a:r>
          </a:p>
          <a:p>
            <a:pPr marL="0" indent="0">
              <a:buNone/>
            </a:pPr>
            <a:r>
              <a:rPr lang="en-US" sz="1400" dirty="0"/>
              <a:t>Language </a:t>
            </a:r>
            <a:r>
              <a:rPr lang="en-US" sz="1400" dirty="0" smtClean="0"/>
              <a:t>IBIS-ISS</a:t>
            </a:r>
            <a:endParaRPr lang="en-US" sz="1400" dirty="0"/>
          </a:p>
          <a:p>
            <a:pPr marL="0" indent="0">
              <a:buNone/>
            </a:pPr>
            <a:r>
              <a:rPr lang="en-US" sz="1400" dirty="0"/>
              <a:t>| Corner </a:t>
            </a:r>
            <a:r>
              <a:rPr lang="en-US" sz="1400" dirty="0" err="1"/>
              <a:t>corner_name</a:t>
            </a:r>
            <a:r>
              <a:rPr lang="en-US" sz="1400" dirty="0"/>
              <a:t> </a:t>
            </a:r>
            <a:r>
              <a:rPr lang="en-US" sz="1400" dirty="0" err="1"/>
              <a:t>file_name</a:t>
            </a:r>
            <a:r>
              <a:rPr lang="en-US" sz="1400" dirty="0"/>
              <a:t> </a:t>
            </a:r>
            <a:r>
              <a:rPr lang="en-US" sz="1400" dirty="0" err="1"/>
              <a:t>circuit_name</a:t>
            </a:r>
            <a:r>
              <a:rPr lang="en-US" sz="1400" dirty="0"/>
              <a:t> (.subckt name)</a:t>
            </a:r>
          </a:p>
          <a:p>
            <a:pPr marL="0" indent="0">
              <a:buNone/>
            </a:pPr>
            <a:r>
              <a:rPr lang="en-US" sz="1400" dirty="0"/>
              <a:t>Corner  Typ  </a:t>
            </a:r>
            <a:r>
              <a:rPr lang="en-US" sz="1400" dirty="0" err="1"/>
              <a:t>PackageModel.spi</a:t>
            </a:r>
            <a:r>
              <a:rPr lang="en-US" sz="1400" dirty="0"/>
              <a:t>  </a:t>
            </a:r>
            <a:r>
              <a:rPr lang="en-US" sz="1400" dirty="0" err="1" smtClean="0"/>
              <a:t>S_pkg</a:t>
            </a:r>
            <a:endParaRPr lang="en-US" sz="1400" dirty="0"/>
          </a:p>
          <a:p>
            <a:pPr marL="0" indent="0">
              <a:buNone/>
            </a:pPr>
            <a:r>
              <a:rPr lang="en-US" sz="1400" dirty="0"/>
              <a:t>| Parameters List of parameters</a:t>
            </a:r>
          </a:p>
          <a:p>
            <a:pPr marL="0" indent="0">
              <a:buNone/>
            </a:pPr>
            <a:r>
              <a:rPr lang="en-US" sz="1400" dirty="0"/>
              <a:t>Parameters  </a:t>
            </a:r>
            <a:r>
              <a:rPr lang="en-US" sz="1400" dirty="0" err="1"/>
              <a:t>TSFile</a:t>
            </a:r>
            <a:r>
              <a:rPr lang="en-US" sz="1400" dirty="0"/>
              <a:t> = "My_TstoneFile.s16p</a:t>
            </a:r>
            <a:r>
              <a:rPr lang="en-US" sz="1400" dirty="0" smtClean="0"/>
              <a:t>"</a:t>
            </a:r>
            <a:endParaRPr lang="en-US" sz="1400" dirty="0"/>
          </a:p>
          <a:p>
            <a:pPr marL="0" indent="0">
              <a:buNone/>
            </a:pPr>
            <a:r>
              <a:rPr lang="en-US" sz="1400" dirty="0"/>
              <a:t>| Ports are in same order as defined in SPICE</a:t>
            </a:r>
          </a:p>
          <a:p>
            <a:pPr marL="0" indent="0">
              <a:buNone/>
            </a:pPr>
            <a:r>
              <a:rPr lang="en-US" sz="1400" dirty="0"/>
              <a:t>Ports  10  1  11  2  3  4a  4b  5</a:t>
            </a:r>
          </a:p>
          <a:p>
            <a:pPr marL="0" indent="0">
              <a:buNone/>
            </a:pPr>
            <a:r>
              <a:rPr lang="sv-SE" sz="1400" dirty="0"/>
              <a:t>Ports  IDiePort_5  pad_4   IDiePort_3  pad_2b</a:t>
            </a:r>
          </a:p>
          <a:p>
            <a:pPr marL="0" indent="0">
              <a:buNone/>
            </a:pPr>
            <a:r>
              <a:rPr lang="en-US" sz="1400" dirty="0"/>
              <a:t>Ports  pad_2a      pad_11  IDiePort_1  </a:t>
            </a:r>
            <a:r>
              <a:rPr lang="en-US" sz="1400" dirty="0" smtClean="0"/>
              <a:t>IDiePort_10</a:t>
            </a:r>
            <a:endParaRPr lang="en-US" sz="1400" dirty="0"/>
          </a:p>
          <a:p>
            <a:pPr marL="0" indent="0">
              <a:buNone/>
            </a:pPr>
            <a:r>
              <a:rPr lang="en-US" sz="1400" dirty="0"/>
              <a:t>[End </a:t>
            </a:r>
            <a:r>
              <a:rPr lang="en-US" sz="1400" dirty="0" smtClean="0"/>
              <a:t>Package </a:t>
            </a:r>
            <a:r>
              <a:rPr lang="en-US" sz="1400" dirty="0"/>
              <a:t>Circuit</a:t>
            </a:r>
            <a:r>
              <a:rPr lang="en-US" sz="1400" dirty="0" smtClean="0"/>
              <a:t>]</a:t>
            </a:r>
          </a:p>
          <a:p>
            <a:pPr marL="0" indent="0">
              <a:buNone/>
            </a:pPr>
            <a:endParaRPr lang="en-US" sz="1400" dirty="0"/>
          </a:p>
          <a:p>
            <a:pPr marL="0" indent="0">
              <a:buNone/>
            </a:pPr>
            <a:r>
              <a:rPr lang="en-US" sz="1400" dirty="0" smtClean="0"/>
              <a:t>Parameters do not have Typ, Min, Max Values</a:t>
            </a:r>
            <a:endParaRPr lang="en-US" sz="1400" dirty="0"/>
          </a:p>
        </p:txBody>
      </p:sp>
      <p:sp>
        <p:nvSpPr>
          <p:cNvPr id="4" name="Footer Placeholder 3"/>
          <p:cNvSpPr>
            <a:spLocks noGrp="1"/>
          </p:cNvSpPr>
          <p:nvPr>
            <p:ph type="ftr" sz="quarter" idx="3"/>
          </p:nvPr>
        </p:nvSpPr>
        <p:spPr/>
        <p:txBody>
          <a:bodyPr/>
          <a:lstStyle/>
          <a:p>
            <a:fld id="{64DFFA53-7A85-49BB-896B-3AD28954ACCD}" type="slidenum">
              <a:rPr lang="en-US" smtClean="0"/>
              <a:pPr/>
              <a:t>11</a:t>
            </a:fld>
            <a:r>
              <a:rPr lang="en-US" smtClean="0"/>
              <a:t>	 	</a:t>
            </a:r>
          </a:p>
          <a:p>
            <a:endParaRPr lang="en-US" smtClean="0"/>
          </a:p>
          <a:p>
            <a:endParaRPr lang="en-US" dirty="0"/>
          </a:p>
        </p:txBody>
      </p:sp>
    </p:spTree>
    <p:extLst>
      <p:ext uri="{BB962C8B-B14F-4D97-AF65-F5344CB8AC3E}">
        <p14:creationId xmlns:p14="http://schemas.microsoft.com/office/powerpoint/2010/main" val="174690084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EMD-Like is Equivalent to BIRD 125 </a:t>
            </a:r>
          </a:p>
        </p:txBody>
      </p:sp>
      <p:sp>
        <p:nvSpPr>
          <p:cNvPr id="3" name="Content Placeholder 2"/>
          <p:cNvSpPr>
            <a:spLocks noGrp="1"/>
          </p:cNvSpPr>
          <p:nvPr>
            <p:ph idx="1"/>
          </p:nvPr>
        </p:nvSpPr>
        <p:spPr/>
        <p:txBody>
          <a:bodyPr/>
          <a:lstStyle/>
          <a:p>
            <a:r>
              <a:rPr lang="en-US" dirty="0" smtClean="0"/>
              <a:t>Equivalent if we use a simple Port naming convention</a:t>
            </a:r>
          </a:p>
          <a:p>
            <a:r>
              <a:rPr lang="en-US" dirty="0" smtClean="0"/>
              <a:t>Defining sub circuit file/subckt are equivalent</a:t>
            </a:r>
          </a:p>
          <a:p>
            <a:r>
              <a:rPr lang="en-US" dirty="0" smtClean="0"/>
              <a:t>BIRD 125 Parameter definitions can be enhanced to handle Typ Min Max</a:t>
            </a:r>
          </a:p>
          <a:p>
            <a:r>
              <a:rPr lang="en-US" dirty="0" smtClean="0"/>
              <a:t>BIRD 125 can be </a:t>
            </a:r>
            <a:r>
              <a:rPr lang="en-US" dirty="0" smtClean="0"/>
              <a:t>enhanced </a:t>
            </a:r>
            <a:r>
              <a:rPr lang="en-US" dirty="0" smtClean="0"/>
              <a:t>to handle Touchstone File directly</a:t>
            </a:r>
          </a:p>
          <a:p>
            <a:pPr marL="0" indent="0">
              <a:buNone/>
            </a:pPr>
            <a:endParaRPr lang="en-US" dirty="0"/>
          </a:p>
          <a:p>
            <a:pPr marL="0" indent="0">
              <a:buNone/>
            </a:pPr>
            <a:r>
              <a:rPr lang="en-US" dirty="0" smtClean="0"/>
              <a:t>Once [Pin Number] section can be removed from BIRD 125, EMD-Like and BIRD 125 are essentially equivalent with only syntactical differences.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12</a:t>
            </a:fld>
            <a:r>
              <a:rPr lang="en-US" smtClean="0"/>
              <a:t>	 	</a:t>
            </a:r>
          </a:p>
          <a:p>
            <a:endParaRPr lang="en-US" smtClean="0"/>
          </a:p>
          <a:p>
            <a:endParaRPr lang="en-US" dirty="0"/>
          </a:p>
        </p:txBody>
      </p:sp>
    </p:spTree>
    <p:extLst>
      <p:ext uri="{BB962C8B-B14F-4D97-AF65-F5344CB8AC3E}">
        <p14:creationId xmlns:p14="http://schemas.microsoft.com/office/powerpoint/2010/main" val="269687803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Subckt </a:t>
            </a:r>
            <a:r>
              <a:rPr lang="en-US" dirty="0" smtClean="0"/>
              <a:t>Example Shorthand</a:t>
            </a:r>
            <a:endParaRPr lang="en-US" dirty="0"/>
          </a:p>
        </p:txBody>
      </p:sp>
      <p:sp>
        <p:nvSpPr>
          <p:cNvPr id="3" name="Content Placeholder 2"/>
          <p:cNvSpPr>
            <a:spLocks noGrp="1"/>
          </p:cNvSpPr>
          <p:nvPr>
            <p:ph idx="1"/>
          </p:nvPr>
        </p:nvSpPr>
        <p:spPr>
          <a:xfrm>
            <a:off x="1143000" y="1219200"/>
            <a:ext cx="7162800" cy="4572000"/>
          </a:xfrm>
        </p:spPr>
        <p:txBody>
          <a:bodyPr/>
          <a:lstStyle/>
          <a:p>
            <a:pPr marL="0" indent="0">
              <a:buNone/>
            </a:pPr>
            <a:r>
              <a:rPr lang="en-US" sz="1200" b="1" u="sng" dirty="0" smtClean="0"/>
              <a:t>Parameter Tree Format</a:t>
            </a:r>
          </a:p>
          <a:p>
            <a:pPr marL="0" indent="0">
              <a:buNone/>
            </a:pPr>
            <a:r>
              <a:rPr lang="en-US" sz="1200" dirty="0" smtClean="0"/>
              <a:t>(</a:t>
            </a:r>
            <a:r>
              <a:rPr lang="en-US" sz="1200" dirty="0">
                <a:solidFill>
                  <a:srgbClr val="FF0000"/>
                </a:solidFill>
              </a:rPr>
              <a:t>DQ0</a:t>
            </a:r>
          </a:p>
          <a:p>
            <a:pPr marL="0" indent="0">
              <a:buNone/>
            </a:pPr>
            <a:r>
              <a:rPr lang="en-US" sz="1200" dirty="0"/>
              <a:t>   (IBIS-</a:t>
            </a:r>
            <a:r>
              <a:rPr lang="en-US" sz="1200" dirty="0" err="1"/>
              <a:t>ISS_File</a:t>
            </a:r>
            <a:r>
              <a:rPr lang="en-US" sz="1200" dirty="0"/>
              <a:t> &lt;file&gt;.</a:t>
            </a:r>
            <a:r>
              <a:rPr lang="en-US" sz="1200" dirty="0" err="1"/>
              <a:t>iss</a:t>
            </a:r>
            <a:r>
              <a:rPr lang="en-US" sz="1200" dirty="0"/>
              <a:t>)</a:t>
            </a:r>
          </a:p>
          <a:p>
            <a:pPr marL="0" indent="0">
              <a:buNone/>
            </a:pPr>
            <a:r>
              <a:rPr lang="en-US" sz="1200" dirty="0"/>
              <a:t>   (Subckt (Corner &lt;typ subckt&gt; &lt;min subckt&gt; &lt;max subckt&gt;))</a:t>
            </a:r>
          </a:p>
          <a:p>
            <a:pPr marL="0" indent="0">
              <a:buNone/>
            </a:pPr>
            <a:r>
              <a:rPr lang="en-US" sz="1200" dirty="0"/>
              <a:t>   (Parameters</a:t>
            </a:r>
          </a:p>
          <a:p>
            <a:pPr marL="0" indent="0">
              <a:buNone/>
            </a:pPr>
            <a:r>
              <a:rPr lang="en-US" sz="1200" dirty="0"/>
              <a:t>       (</a:t>
            </a:r>
            <a:r>
              <a:rPr lang="en-US" sz="1200" dirty="0" err="1"/>
              <a:t>Framis</a:t>
            </a:r>
            <a:r>
              <a:rPr lang="en-US" sz="1200" dirty="0"/>
              <a:t> &lt;value</a:t>
            </a:r>
            <a:r>
              <a:rPr lang="en-US" sz="1200" dirty="0" smtClean="0"/>
              <a:t>&gt;)</a:t>
            </a:r>
          </a:p>
          <a:p>
            <a:pPr marL="0" indent="0">
              <a:buNone/>
            </a:pPr>
            <a:r>
              <a:rPr lang="en-US" sz="1200" dirty="0"/>
              <a:t> </a:t>
            </a:r>
            <a:r>
              <a:rPr lang="en-US" sz="1200" dirty="0" smtClean="0"/>
              <a:t>      </a:t>
            </a:r>
            <a:r>
              <a:rPr lang="en-US" sz="1200" dirty="0" smtClean="0"/>
              <a:t>(</a:t>
            </a:r>
            <a:r>
              <a:rPr lang="en-US" sz="1200" dirty="0"/>
              <a:t>Length (</a:t>
            </a:r>
            <a:r>
              <a:rPr lang="en-US" sz="1200" dirty="0">
                <a:solidFill>
                  <a:srgbClr val="FF0000"/>
                </a:solidFill>
              </a:rPr>
              <a:t>Corner</a:t>
            </a:r>
            <a:r>
              <a:rPr lang="en-US" sz="1200" dirty="0"/>
              <a:t> &lt;typ value&gt; &lt;min/slow value&gt; &lt;max/fast value&gt;))</a:t>
            </a:r>
          </a:p>
          <a:p>
            <a:pPr marL="0" indent="0">
              <a:buNone/>
            </a:pPr>
            <a:r>
              <a:rPr lang="en-US" sz="1200" dirty="0"/>
              <a:t>   (Ports</a:t>
            </a:r>
          </a:p>
          <a:p>
            <a:pPr marL="0" indent="0">
              <a:buNone/>
            </a:pPr>
            <a:r>
              <a:rPr lang="en-US" sz="1200" dirty="0"/>
              <a:t>      (1 (Pin (</a:t>
            </a:r>
            <a:r>
              <a:rPr lang="en-US" sz="1200" dirty="0" err="1"/>
              <a:t>Pin_number</a:t>
            </a:r>
            <a:r>
              <a:rPr lang="en-US" sz="1200" dirty="0"/>
              <a:t> 4))</a:t>
            </a:r>
          </a:p>
          <a:p>
            <a:pPr marL="0" indent="0">
              <a:buNone/>
            </a:pPr>
            <a:r>
              <a:rPr lang="en-US" sz="1200" dirty="0"/>
              <a:t>      (2 (Pad (</a:t>
            </a:r>
            <a:r>
              <a:rPr lang="en-US" sz="1200" dirty="0" err="1"/>
              <a:t>Pin_number</a:t>
            </a:r>
            <a:r>
              <a:rPr lang="en-US" sz="1200" dirty="0"/>
              <a:t> 4)))</a:t>
            </a:r>
          </a:p>
          <a:p>
            <a:pPr marL="0" indent="0">
              <a:buNone/>
            </a:pPr>
            <a:endParaRPr lang="en-US" sz="1200" dirty="0"/>
          </a:p>
          <a:p>
            <a:pPr marL="0" indent="0">
              <a:buNone/>
            </a:pPr>
            <a:r>
              <a:rPr lang="en-US" sz="1200" b="1" u="sng" dirty="0"/>
              <a:t>E</a:t>
            </a:r>
            <a:r>
              <a:rPr lang="en-US" sz="1200" b="1" u="sng" dirty="0" smtClean="0"/>
              <a:t>xamples </a:t>
            </a:r>
            <a:r>
              <a:rPr lang="en-US" sz="1200" b="1" u="sng" dirty="0"/>
              <a:t>using the following shorthand notation:</a:t>
            </a:r>
          </a:p>
          <a:p>
            <a:pPr marL="0" indent="0">
              <a:buNone/>
            </a:pPr>
            <a:r>
              <a:rPr lang="en-US" sz="1200" dirty="0" smtClean="0"/>
              <a:t>DQ0 ?.</a:t>
            </a:r>
            <a:r>
              <a:rPr lang="en-US" sz="1200" dirty="0"/>
              <a:t>s2p Pin.4 </a:t>
            </a:r>
            <a:r>
              <a:rPr lang="en-US" sz="1200" dirty="0" smtClean="0"/>
              <a:t>Pad.4</a:t>
            </a:r>
          </a:p>
          <a:p>
            <a:pPr marL="0" indent="0">
              <a:buNone/>
            </a:pPr>
            <a:endParaRPr lang="en-US" sz="1200" dirty="0" smtClean="0"/>
          </a:p>
          <a:p>
            <a:pPr marL="0" indent="0">
              <a:buNone/>
            </a:pPr>
            <a:r>
              <a:rPr lang="en-US" sz="1200" dirty="0"/>
              <a:t>?.</a:t>
            </a:r>
            <a:r>
              <a:rPr lang="en-US" sz="1200" dirty="0" smtClean="0"/>
              <a:t>s2p</a:t>
            </a:r>
          </a:p>
          <a:p>
            <a:pPr marL="0" indent="0">
              <a:buNone/>
            </a:pPr>
            <a:endParaRPr lang="en-US" sz="1200" dirty="0" smtClean="0"/>
          </a:p>
          <a:p>
            <a:pPr marL="0" indent="0">
              <a:buNone/>
            </a:pPr>
            <a:r>
              <a:rPr lang="en-US" sz="1200" dirty="0"/>
              <a:t> </a:t>
            </a:r>
            <a:r>
              <a:rPr lang="en-US" sz="1200" dirty="0" smtClean="0"/>
              <a:t>  (</a:t>
            </a:r>
            <a:r>
              <a:rPr lang="en-US" sz="1200" dirty="0"/>
              <a:t>IBIS-</a:t>
            </a:r>
            <a:r>
              <a:rPr lang="en-US" sz="1200" dirty="0" err="1"/>
              <a:t>ISS_File</a:t>
            </a:r>
            <a:r>
              <a:rPr lang="en-US" sz="1200" dirty="0"/>
              <a:t> &lt;file&gt;.</a:t>
            </a:r>
            <a:r>
              <a:rPr lang="en-US" sz="1200" dirty="0" err="1"/>
              <a:t>iss</a:t>
            </a:r>
            <a:r>
              <a:rPr lang="en-US" sz="1200" dirty="0"/>
              <a:t>)</a:t>
            </a:r>
          </a:p>
          <a:p>
            <a:pPr marL="0" indent="0">
              <a:buNone/>
            </a:pPr>
            <a:r>
              <a:rPr lang="en-US" sz="1200" dirty="0"/>
              <a:t>   (Subckt (Corner &lt;typ subckt&gt; &lt;min subckt&gt; &lt;max subckt</a:t>
            </a:r>
            <a:r>
              <a:rPr lang="en-US" sz="1200" dirty="0" smtClean="0"/>
              <a:t>&gt;))</a:t>
            </a:r>
          </a:p>
          <a:p>
            <a:pPr marL="0" indent="0">
              <a:buNone/>
            </a:pPr>
            <a:endParaRPr lang="en-US" sz="1200" dirty="0"/>
          </a:p>
          <a:p>
            <a:pPr marL="0" indent="0">
              <a:buNone/>
            </a:pPr>
            <a:r>
              <a:rPr lang="en-US" sz="1200" dirty="0" smtClean="0"/>
              <a:t>   Corner  </a:t>
            </a:r>
            <a:r>
              <a:rPr lang="en-US" sz="1200" dirty="0"/>
              <a:t>Typ  </a:t>
            </a:r>
            <a:r>
              <a:rPr lang="en-US" sz="1200" dirty="0" err="1"/>
              <a:t>PackageModel.spi</a:t>
            </a:r>
            <a:r>
              <a:rPr lang="en-US" sz="1200" dirty="0"/>
              <a:t>  </a:t>
            </a:r>
            <a:r>
              <a:rPr lang="en-US" sz="1200" dirty="0" err="1"/>
              <a:t>S_pkg</a:t>
            </a:r>
            <a:endParaRPr lang="en-US" sz="1200" dirty="0"/>
          </a:p>
          <a:p>
            <a:pPr marL="0" indent="0">
              <a:buNone/>
            </a:pPr>
            <a:endParaRPr lang="en-US" sz="16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13</a:t>
            </a:fld>
            <a:r>
              <a:rPr lang="en-US" smtClean="0"/>
              <a:t>	 	</a:t>
            </a:r>
          </a:p>
          <a:p>
            <a:endParaRPr lang="en-US" smtClean="0"/>
          </a:p>
          <a:p>
            <a:endParaRPr lang="en-US" dirty="0"/>
          </a:p>
        </p:txBody>
      </p:sp>
    </p:spTree>
    <p:extLst>
      <p:ext uri="{BB962C8B-B14F-4D97-AF65-F5344CB8AC3E}">
        <p14:creationId xmlns:p14="http://schemas.microsoft.com/office/powerpoint/2010/main" val="215378996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Package Models</a:t>
            </a:r>
            <a:endParaRPr lang="en-US" dirty="0"/>
          </a:p>
        </p:txBody>
      </p:sp>
      <p:sp>
        <p:nvSpPr>
          <p:cNvPr id="3" name="Content Placeholder 2"/>
          <p:cNvSpPr>
            <a:spLocks noGrp="1"/>
          </p:cNvSpPr>
          <p:nvPr>
            <p:ph idx="1"/>
          </p:nvPr>
        </p:nvSpPr>
        <p:spPr>
          <a:xfrm>
            <a:off x="1143000" y="990600"/>
            <a:ext cx="7162800" cy="4876800"/>
          </a:xfrm>
        </p:spPr>
        <p:txBody>
          <a:bodyPr/>
          <a:lstStyle/>
          <a:p>
            <a:pPr marL="0" indent="0">
              <a:buNone/>
            </a:pPr>
            <a:r>
              <a:rPr lang="en-US" dirty="0"/>
              <a:t>DQ0 ?.s2p </a:t>
            </a:r>
            <a:r>
              <a:rPr lang="en-US" dirty="0" smtClean="0"/>
              <a:t>  Pin.4 </a:t>
            </a:r>
            <a:r>
              <a:rPr lang="en-US" dirty="0"/>
              <a:t>Pad.4</a:t>
            </a:r>
          </a:p>
          <a:p>
            <a:pPr marL="0" indent="0">
              <a:buNone/>
            </a:pPr>
            <a:r>
              <a:rPr lang="en-US" dirty="0"/>
              <a:t>DQ1 ?.s2p </a:t>
            </a:r>
            <a:r>
              <a:rPr lang="en-US" dirty="0" smtClean="0"/>
              <a:t>  Pin.5 </a:t>
            </a:r>
            <a:r>
              <a:rPr lang="en-US" dirty="0"/>
              <a:t>Pad.5</a:t>
            </a:r>
          </a:p>
          <a:p>
            <a:pPr marL="0" indent="0">
              <a:buNone/>
            </a:pPr>
            <a:r>
              <a:rPr lang="fi-FI" dirty="0"/>
              <a:t>DQS ?.s4p </a:t>
            </a:r>
            <a:r>
              <a:rPr lang="fi-FI" dirty="0" smtClean="0"/>
              <a:t>  Pin.6 </a:t>
            </a:r>
            <a:r>
              <a:rPr lang="fi-FI" dirty="0"/>
              <a:t>Pin.7 Pad.6 Pad.7</a:t>
            </a:r>
          </a:p>
          <a:p>
            <a:pPr marL="0" indent="0">
              <a:buNone/>
            </a:pPr>
            <a:r>
              <a:rPr lang="en-US" dirty="0"/>
              <a:t>A0 </a:t>
            </a:r>
            <a:r>
              <a:rPr lang="en-US" dirty="0" smtClean="0"/>
              <a:t>   ?.</a:t>
            </a:r>
            <a:r>
              <a:rPr lang="en-US" dirty="0"/>
              <a:t>s2p </a:t>
            </a:r>
            <a:r>
              <a:rPr lang="en-US" dirty="0" smtClean="0"/>
              <a:t>  Pin.8 </a:t>
            </a:r>
            <a:r>
              <a:rPr lang="en-US" dirty="0"/>
              <a:t>Pad.8</a:t>
            </a:r>
          </a:p>
          <a:p>
            <a:pPr marL="0" indent="0">
              <a:buNone/>
            </a:pPr>
            <a:r>
              <a:rPr lang="en-US" dirty="0"/>
              <a:t>A1 </a:t>
            </a:r>
            <a:r>
              <a:rPr lang="en-US" dirty="0" smtClean="0"/>
              <a:t>   ?.</a:t>
            </a:r>
            <a:r>
              <a:rPr lang="en-US" dirty="0"/>
              <a:t>s2p </a:t>
            </a:r>
            <a:r>
              <a:rPr lang="en-US" dirty="0" smtClean="0"/>
              <a:t>  Pin.9 Pad.9</a:t>
            </a:r>
          </a:p>
          <a:p>
            <a:pPr marL="0" indent="0">
              <a:buNone/>
            </a:pPr>
            <a:endParaRPr lang="en-US" dirty="0"/>
          </a:p>
          <a:p>
            <a:pPr marL="0" indent="0">
              <a:buNone/>
            </a:pPr>
            <a:r>
              <a:rPr lang="fi-FI" dirty="0" smtClean="0"/>
              <a:t>Full   ?.</a:t>
            </a:r>
            <a:r>
              <a:rPr lang="fi-FI" dirty="0"/>
              <a:t>s12p Pin.4 Pin.5 Pin.6 Pin.7 Pin.8 </a:t>
            </a:r>
            <a:r>
              <a:rPr lang="fi-FI" dirty="0" smtClean="0"/>
              <a:t>Pin.9 Pad.4 </a:t>
            </a:r>
            <a:r>
              <a:rPr lang="fi-FI" dirty="0"/>
              <a:t>Pad.5 Pad.6 Pad.7 Pad.8 </a:t>
            </a:r>
            <a:r>
              <a:rPr lang="fi-FI" dirty="0" smtClean="0"/>
              <a:t>Pad.9</a:t>
            </a:r>
          </a:p>
          <a:p>
            <a:pPr marL="0" indent="0">
              <a:buNone/>
            </a:pPr>
            <a:endParaRPr lang="fi-FI" dirty="0" smtClean="0"/>
          </a:p>
          <a:p>
            <a:pPr marL="0" indent="0">
              <a:buNone/>
            </a:pPr>
            <a:r>
              <a:rPr lang="en-US" dirty="0"/>
              <a:t>PDN </a:t>
            </a:r>
            <a:r>
              <a:rPr lang="en-US" dirty="0" smtClean="0"/>
              <a:t> ?.</a:t>
            </a:r>
            <a:r>
              <a:rPr lang="en-US" dirty="0"/>
              <a:t>s5p </a:t>
            </a:r>
            <a:r>
              <a:rPr lang="en-US" dirty="0" smtClean="0"/>
              <a:t>  Pin.1 </a:t>
            </a:r>
            <a:r>
              <a:rPr lang="en-US" dirty="0"/>
              <a:t>Pin.2 </a:t>
            </a:r>
            <a:r>
              <a:rPr lang="en-US" dirty="0" smtClean="0"/>
              <a:t>Pad.VDDQ_1 Pad.VDDQ_2 Pad.VDDQ_3</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14</a:t>
            </a:fld>
            <a:r>
              <a:rPr lang="en-US" smtClean="0"/>
              <a:t>	 	</a:t>
            </a:r>
          </a:p>
          <a:p>
            <a:endParaRPr lang="en-US" smtClean="0"/>
          </a:p>
          <a:p>
            <a:endParaRPr lang="en-US" dirty="0"/>
          </a:p>
        </p:txBody>
      </p:sp>
    </p:spTree>
    <p:extLst>
      <p:ext uri="{BB962C8B-B14F-4D97-AF65-F5344CB8AC3E}">
        <p14:creationId xmlns:p14="http://schemas.microsoft.com/office/powerpoint/2010/main" val="112458171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Die Models</a:t>
            </a:r>
            <a:endParaRPr lang="en-US" dirty="0"/>
          </a:p>
        </p:txBody>
      </p:sp>
      <p:sp>
        <p:nvSpPr>
          <p:cNvPr id="3" name="Content Placeholder 2"/>
          <p:cNvSpPr>
            <a:spLocks noGrp="1"/>
          </p:cNvSpPr>
          <p:nvPr>
            <p:ph idx="1"/>
          </p:nvPr>
        </p:nvSpPr>
        <p:spPr/>
        <p:txBody>
          <a:bodyPr/>
          <a:lstStyle/>
          <a:p>
            <a:pPr marL="0" indent="0">
              <a:buNone/>
            </a:pPr>
            <a:r>
              <a:rPr lang="en-US" sz="2000" dirty="0"/>
              <a:t>DQ0 ?.s2p </a:t>
            </a:r>
            <a:r>
              <a:rPr lang="en-US" sz="2000" dirty="0" smtClean="0"/>
              <a:t>  Pad.4 </a:t>
            </a:r>
            <a:r>
              <a:rPr lang="en-US" sz="2000" dirty="0"/>
              <a:t>Buf.4 </a:t>
            </a:r>
          </a:p>
          <a:p>
            <a:pPr marL="0" indent="0">
              <a:buNone/>
            </a:pPr>
            <a:r>
              <a:rPr lang="en-US" sz="2000" dirty="0"/>
              <a:t>DQ1 ?.s2p </a:t>
            </a:r>
            <a:r>
              <a:rPr lang="en-US" sz="2000" dirty="0" smtClean="0"/>
              <a:t>  Pad.5 </a:t>
            </a:r>
            <a:r>
              <a:rPr lang="en-US" sz="2000" dirty="0"/>
              <a:t>Buf.5 </a:t>
            </a:r>
          </a:p>
          <a:p>
            <a:pPr marL="0" indent="0">
              <a:buNone/>
            </a:pPr>
            <a:r>
              <a:rPr lang="en-US" sz="2000" dirty="0"/>
              <a:t>DQS ?.s4p </a:t>
            </a:r>
            <a:r>
              <a:rPr lang="en-US" sz="2000" dirty="0" smtClean="0"/>
              <a:t>  Pad.6 </a:t>
            </a:r>
            <a:r>
              <a:rPr lang="en-US" sz="2000" dirty="0"/>
              <a:t>Pad.7 Buf.6 Buf.7 </a:t>
            </a:r>
          </a:p>
          <a:p>
            <a:pPr marL="0" indent="0">
              <a:buNone/>
            </a:pPr>
            <a:r>
              <a:rPr lang="en-US" sz="2000" dirty="0"/>
              <a:t>A0 </a:t>
            </a:r>
            <a:r>
              <a:rPr lang="en-US" sz="2000" dirty="0" smtClean="0"/>
              <a:t>   ?.</a:t>
            </a:r>
            <a:r>
              <a:rPr lang="en-US" sz="2000" dirty="0"/>
              <a:t>s2p </a:t>
            </a:r>
            <a:r>
              <a:rPr lang="en-US" sz="2000" dirty="0" smtClean="0"/>
              <a:t>  Pad.8 </a:t>
            </a:r>
            <a:r>
              <a:rPr lang="en-US" sz="2000" dirty="0"/>
              <a:t>Buf.8 </a:t>
            </a:r>
          </a:p>
          <a:p>
            <a:pPr marL="0" indent="0">
              <a:buNone/>
            </a:pPr>
            <a:r>
              <a:rPr lang="en-US" sz="2000" dirty="0"/>
              <a:t>A1 </a:t>
            </a:r>
            <a:r>
              <a:rPr lang="en-US" sz="2000" dirty="0" smtClean="0"/>
              <a:t>   ?.</a:t>
            </a:r>
            <a:r>
              <a:rPr lang="en-US" sz="2000" dirty="0"/>
              <a:t>s2p </a:t>
            </a:r>
            <a:r>
              <a:rPr lang="en-US" sz="2000" dirty="0" smtClean="0"/>
              <a:t>  Pad.9 </a:t>
            </a:r>
            <a:r>
              <a:rPr lang="en-US" sz="2000" dirty="0"/>
              <a:t>Buf.9 </a:t>
            </a:r>
            <a:endParaRPr lang="en-US" sz="2000" dirty="0" smtClean="0"/>
          </a:p>
          <a:p>
            <a:pPr marL="0" indent="0">
              <a:buNone/>
            </a:pPr>
            <a:endParaRPr lang="en-US" sz="2000" dirty="0" smtClean="0"/>
          </a:p>
          <a:p>
            <a:pPr marL="0" indent="0">
              <a:buNone/>
            </a:pPr>
            <a:r>
              <a:rPr lang="en-US" sz="2000" dirty="0" smtClean="0"/>
              <a:t>Full   </a:t>
            </a:r>
            <a:r>
              <a:rPr lang="en-US" sz="2000" dirty="0" smtClean="0"/>
              <a:t>?.</a:t>
            </a:r>
            <a:r>
              <a:rPr lang="en-US" sz="2000" dirty="0"/>
              <a:t>s12p </a:t>
            </a:r>
            <a:r>
              <a:rPr lang="en-US" sz="2000" dirty="0" smtClean="0"/>
              <a:t> Pad.4 </a:t>
            </a:r>
            <a:r>
              <a:rPr lang="en-US" sz="2000" dirty="0"/>
              <a:t>Pad.5 Pad.6 Pad.7 Pad.8 Pad.9 Buf.4 Buf.5 Buf.6 Buf.7 Buf.8 Buf.9 </a:t>
            </a:r>
          </a:p>
          <a:p>
            <a:pPr marL="0" indent="0">
              <a:buNone/>
            </a:pPr>
            <a:endParaRPr lang="en-US" sz="2000" dirty="0"/>
          </a:p>
          <a:p>
            <a:pPr marL="0" indent="0">
              <a:buNone/>
            </a:pPr>
            <a:r>
              <a:rPr lang="en-US" sz="2000" dirty="0"/>
              <a:t>PDN ?.</a:t>
            </a:r>
            <a:r>
              <a:rPr lang="en-US" sz="2000" dirty="0" smtClean="0"/>
              <a:t>s9p    Pad.VDDQ_1 Pad.VDDQ_2 Pad.VDDQ_3 </a:t>
            </a:r>
            <a:r>
              <a:rPr lang="en-US" sz="2000" dirty="0"/>
              <a:t>Buf_PUR.4 </a:t>
            </a:r>
            <a:r>
              <a:rPr lang="en-US" sz="2000" dirty="0" smtClean="0"/>
              <a:t>Buf_PUR.5 Buf_PUR.6 Buf_PUR.7 Buf_PUR.8 Buf_PUR.9</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15</a:t>
            </a:fld>
            <a:r>
              <a:rPr lang="en-US" smtClean="0"/>
              <a:t>	 	</a:t>
            </a:r>
          </a:p>
          <a:p>
            <a:endParaRPr lang="en-US" smtClean="0"/>
          </a:p>
          <a:p>
            <a:endParaRPr lang="en-US" dirty="0"/>
          </a:p>
        </p:txBody>
      </p:sp>
    </p:spTree>
    <p:extLst>
      <p:ext uri="{BB962C8B-B14F-4D97-AF65-F5344CB8AC3E}">
        <p14:creationId xmlns:p14="http://schemas.microsoft.com/office/powerpoint/2010/main" val="26826183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Merging On-Die Model into Package Model</a:t>
            </a:r>
            <a:endParaRPr lang="en-US" sz="2800" dirty="0"/>
          </a:p>
        </p:txBody>
      </p:sp>
      <p:sp>
        <p:nvSpPr>
          <p:cNvPr id="3" name="Content Placeholder 2"/>
          <p:cNvSpPr>
            <a:spLocks noGrp="1"/>
          </p:cNvSpPr>
          <p:nvPr>
            <p:ph idx="1"/>
          </p:nvPr>
        </p:nvSpPr>
        <p:spPr/>
        <p:txBody>
          <a:bodyPr/>
          <a:lstStyle/>
          <a:p>
            <a:pPr marL="0" indent="0">
              <a:buNone/>
            </a:pPr>
            <a:r>
              <a:rPr lang="en-US" sz="2000" dirty="0"/>
              <a:t>DQ0 ?.s2p </a:t>
            </a:r>
            <a:r>
              <a:rPr lang="en-US" sz="2000" dirty="0" smtClean="0"/>
              <a:t>  Pin.4 </a:t>
            </a:r>
            <a:r>
              <a:rPr lang="en-US" sz="2000" dirty="0"/>
              <a:t>Buf.4</a:t>
            </a:r>
          </a:p>
          <a:p>
            <a:pPr marL="0" indent="0">
              <a:buNone/>
            </a:pPr>
            <a:r>
              <a:rPr lang="en-US" sz="2000" dirty="0"/>
              <a:t>DQ1 ?.s2p </a:t>
            </a:r>
            <a:r>
              <a:rPr lang="en-US" sz="2000" dirty="0" smtClean="0"/>
              <a:t>  Pin.5 </a:t>
            </a:r>
            <a:r>
              <a:rPr lang="en-US" sz="2000" dirty="0"/>
              <a:t>Buf.5</a:t>
            </a:r>
          </a:p>
          <a:p>
            <a:pPr marL="0" indent="0">
              <a:buNone/>
            </a:pPr>
            <a:r>
              <a:rPr lang="en-US" sz="2000" dirty="0"/>
              <a:t>DQS ?.s4p </a:t>
            </a:r>
            <a:r>
              <a:rPr lang="en-US" sz="2000" dirty="0" smtClean="0"/>
              <a:t>  Pin.6 </a:t>
            </a:r>
            <a:r>
              <a:rPr lang="en-US" sz="2000" dirty="0"/>
              <a:t>Pin.7 Buf.6 Buf.7</a:t>
            </a:r>
          </a:p>
          <a:p>
            <a:pPr marL="0" indent="0">
              <a:buNone/>
            </a:pPr>
            <a:r>
              <a:rPr lang="en-US" sz="2000" dirty="0"/>
              <a:t>A0 </a:t>
            </a:r>
            <a:r>
              <a:rPr lang="en-US" sz="2000" dirty="0" smtClean="0"/>
              <a:t>   ?.s2p   </a:t>
            </a:r>
            <a:r>
              <a:rPr lang="en-US" sz="2000" dirty="0"/>
              <a:t>Pin.8 Buf.8</a:t>
            </a:r>
          </a:p>
          <a:p>
            <a:pPr marL="0" indent="0">
              <a:buNone/>
            </a:pPr>
            <a:r>
              <a:rPr lang="en-US" sz="2000" dirty="0"/>
              <a:t>A1 </a:t>
            </a:r>
            <a:r>
              <a:rPr lang="en-US" sz="2000" dirty="0" smtClean="0"/>
              <a:t>   ?.</a:t>
            </a:r>
            <a:r>
              <a:rPr lang="en-US" sz="2000" dirty="0"/>
              <a:t>s2p </a:t>
            </a:r>
            <a:r>
              <a:rPr lang="en-US" sz="2000" dirty="0" smtClean="0"/>
              <a:t>  Pin.9 </a:t>
            </a:r>
            <a:r>
              <a:rPr lang="en-US" sz="2000" dirty="0"/>
              <a:t>Buf.9</a:t>
            </a:r>
          </a:p>
          <a:p>
            <a:pPr marL="0" indent="0">
              <a:buNone/>
            </a:pPr>
            <a:endParaRPr lang="en-US" sz="2000" dirty="0"/>
          </a:p>
          <a:p>
            <a:pPr marL="0" indent="0">
              <a:buNone/>
            </a:pPr>
            <a:r>
              <a:rPr lang="en-US" sz="2000" dirty="0"/>
              <a:t>Full </a:t>
            </a:r>
            <a:r>
              <a:rPr lang="en-US" sz="2000" dirty="0" smtClean="0"/>
              <a:t>  ?.</a:t>
            </a:r>
            <a:r>
              <a:rPr lang="en-US" sz="2000" dirty="0"/>
              <a:t>s12p </a:t>
            </a:r>
            <a:r>
              <a:rPr lang="en-US" sz="2000" dirty="0" smtClean="0"/>
              <a:t> Pin.4 </a:t>
            </a:r>
            <a:r>
              <a:rPr lang="en-US" sz="2000" dirty="0"/>
              <a:t>Pin.5 Pin.6 Pin.7 Pin.8 Pin.9 Buf.4 Buf.5 Buf.6 Buf.7 Buf.8 </a:t>
            </a:r>
            <a:r>
              <a:rPr lang="en-US" sz="2000" dirty="0" smtClean="0"/>
              <a:t>Buf.9</a:t>
            </a:r>
          </a:p>
          <a:p>
            <a:pPr marL="0" indent="0">
              <a:buNone/>
            </a:pPr>
            <a:endParaRPr lang="en-US" sz="2000" dirty="0"/>
          </a:p>
          <a:p>
            <a:pPr marL="0" indent="0">
              <a:buNone/>
            </a:pPr>
            <a:r>
              <a:rPr lang="en-US" sz="2000" dirty="0"/>
              <a:t>PDN </a:t>
            </a:r>
            <a:r>
              <a:rPr lang="en-US" sz="2000" dirty="0" smtClean="0"/>
              <a:t> ?.</a:t>
            </a:r>
            <a:r>
              <a:rPr lang="en-US" sz="2000" dirty="0"/>
              <a:t>s5p </a:t>
            </a:r>
            <a:r>
              <a:rPr lang="en-US" sz="2000" dirty="0" smtClean="0"/>
              <a:t>  Pin.1 </a:t>
            </a:r>
            <a:r>
              <a:rPr lang="en-US" sz="2000" dirty="0"/>
              <a:t>Pin.2 Buf_PUR.4 Buf_PUR.5 Buf_PUR.6 Buf_PUR.7 Buf_PUR.8 </a:t>
            </a:r>
            <a:r>
              <a:rPr lang="en-US" sz="2000" dirty="0" smtClean="0"/>
              <a:t>Buf_PUR.9</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16</a:t>
            </a:fld>
            <a:r>
              <a:rPr lang="en-US" smtClean="0"/>
              <a:t>	 	</a:t>
            </a:r>
          </a:p>
          <a:p>
            <a:endParaRPr lang="en-US" smtClean="0"/>
          </a:p>
          <a:p>
            <a:endParaRPr lang="en-US" dirty="0"/>
          </a:p>
        </p:txBody>
      </p:sp>
    </p:spTree>
    <p:extLst>
      <p:ext uri="{BB962C8B-B14F-4D97-AF65-F5344CB8AC3E}">
        <p14:creationId xmlns:p14="http://schemas.microsoft.com/office/powerpoint/2010/main" val="373081367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Name Supply (PDN) Ports</a:t>
            </a:r>
            <a:endParaRPr lang="en-US" dirty="0"/>
          </a:p>
        </p:txBody>
      </p:sp>
      <p:sp>
        <p:nvSpPr>
          <p:cNvPr id="3" name="Content Placeholder 2"/>
          <p:cNvSpPr>
            <a:spLocks noGrp="1"/>
          </p:cNvSpPr>
          <p:nvPr>
            <p:ph idx="1"/>
          </p:nvPr>
        </p:nvSpPr>
        <p:spPr>
          <a:xfrm>
            <a:off x="1143000" y="1066800"/>
            <a:ext cx="7162800" cy="5105400"/>
          </a:xfrm>
        </p:spPr>
        <p:txBody>
          <a:bodyPr/>
          <a:lstStyle/>
          <a:p>
            <a:r>
              <a:rPr lang="en-US" sz="1800" dirty="0" err="1" smtClean="0"/>
              <a:t>Pin_Sig</a:t>
            </a:r>
            <a:r>
              <a:rPr lang="en-US" sz="1800" dirty="0" smtClean="0"/>
              <a:t>.&lt;signal name&gt;</a:t>
            </a:r>
          </a:p>
          <a:p>
            <a:pPr lvl="1"/>
            <a:r>
              <a:rPr lang="en-US" sz="1800" dirty="0" smtClean="0"/>
              <a:t>All pins on this signal name are shorted together</a:t>
            </a:r>
          </a:p>
          <a:p>
            <a:r>
              <a:rPr lang="en-US" sz="1800" dirty="0" err="1" smtClean="0"/>
              <a:t>Pad_Sig</a:t>
            </a:r>
            <a:r>
              <a:rPr lang="en-US" sz="1800" dirty="0"/>
              <a:t>.&lt;signal name</a:t>
            </a:r>
            <a:r>
              <a:rPr lang="en-US" sz="1800" dirty="0" smtClean="0"/>
              <a:t>&gt;</a:t>
            </a:r>
            <a:endParaRPr lang="en-US" sz="1800" dirty="0"/>
          </a:p>
          <a:p>
            <a:pPr lvl="1"/>
            <a:r>
              <a:rPr lang="en-US" sz="1800" dirty="0"/>
              <a:t>All </a:t>
            </a:r>
            <a:r>
              <a:rPr lang="en-US" sz="1800" dirty="0" smtClean="0"/>
              <a:t>pads on </a:t>
            </a:r>
            <a:r>
              <a:rPr lang="en-US" sz="1800" dirty="0"/>
              <a:t>this signal name are shorted together</a:t>
            </a:r>
          </a:p>
          <a:p>
            <a:r>
              <a:rPr lang="en-US" sz="1800" dirty="0" err="1" smtClean="0"/>
              <a:t>Buf_Sig</a:t>
            </a:r>
            <a:r>
              <a:rPr lang="en-US" sz="1800" dirty="0"/>
              <a:t>.&lt;signal name</a:t>
            </a:r>
            <a:r>
              <a:rPr lang="en-US" sz="1800" dirty="0" smtClean="0"/>
              <a:t>&gt;</a:t>
            </a:r>
            <a:endParaRPr lang="en-US" sz="1800" dirty="0"/>
          </a:p>
          <a:p>
            <a:pPr lvl="1"/>
            <a:r>
              <a:rPr lang="en-US" sz="1800" dirty="0"/>
              <a:t>All </a:t>
            </a:r>
            <a:r>
              <a:rPr lang="en-US" sz="1800" dirty="0" smtClean="0"/>
              <a:t>buffer PUR, PDR, PCR, and GCR on </a:t>
            </a:r>
            <a:r>
              <a:rPr lang="en-US" sz="1800" dirty="0"/>
              <a:t>this signal name are shorted </a:t>
            </a:r>
            <a:r>
              <a:rPr lang="en-US" sz="1800" dirty="0" smtClean="0"/>
              <a:t>together and connected to this PDN Port</a:t>
            </a:r>
            <a:endParaRPr lang="en-US" sz="1800" dirty="0" smtClean="0"/>
          </a:p>
          <a:p>
            <a:r>
              <a:rPr lang="en-US" sz="1800" dirty="0" smtClean="0"/>
              <a:t>Example PDN circuits using Signal Name Supply Ports</a:t>
            </a:r>
          </a:p>
          <a:p>
            <a:pPr marL="0" indent="0">
              <a:buNone/>
            </a:pPr>
            <a:endParaRPr lang="en-US" sz="2000" dirty="0" smtClean="0"/>
          </a:p>
          <a:p>
            <a:pPr marL="0" indent="0">
              <a:buNone/>
            </a:pPr>
            <a:r>
              <a:rPr lang="en-US" sz="2000" dirty="0" smtClean="0"/>
              <a:t>PDN ?.s2p </a:t>
            </a:r>
            <a:r>
              <a:rPr lang="en-US" sz="2000" dirty="0" err="1" smtClean="0"/>
              <a:t>Pin_Sig.VDDQ</a:t>
            </a:r>
            <a:r>
              <a:rPr lang="en-US" sz="2000" dirty="0" smtClean="0"/>
              <a:t> </a:t>
            </a:r>
            <a:r>
              <a:rPr lang="en-US" sz="2000" dirty="0" err="1" smtClean="0"/>
              <a:t>Pad_Sig.VDDQ</a:t>
            </a:r>
            <a:endParaRPr lang="en-US" sz="2000" dirty="0" smtClean="0"/>
          </a:p>
          <a:p>
            <a:pPr marL="0" indent="0">
              <a:buNone/>
            </a:pPr>
            <a:r>
              <a:rPr lang="en-US" sz="2000" dirty="0" smtClean="0"/>
              <a:t>PDN ?.s2p </a:t>
            </a:r>
            <a:r>
              <a:rPr lang="en-US" sz="2000" dirty="0" err="1" smtClean="0"/>
              <a:t>Pad_Sig.VDDQ</a:t>
            </a:r>
            <a:r>
              <a:rPr lang="en-US" sz="2000" dirty="0" smtClean="0"/>
              <a:t> </a:t>
            </a:r>
            <a:r>
              <a:rPr lang="en-US" sz="2000" dirty="0" err="1" smtClean="0"/>
              <a:t>Buf_Sig.VDDQ</a:t>
            </a:r>
            <a:endParaRPr lang="en-US" sz="2000" dirty="0" smtClean="0"/>
          </a:p>
          <a:p>
            <a:pPr marL="0" indent="0">
              <a:buNone/>
            </a:pPr>
            <a:r>
              <a:rPr lang="en-US" sz="2000" dirty="0" smtClean="0"/>
              <a:t>PDN ?.s2p </a:t>
            </a:r>
            <a:r>
              <a:rPr lang="en-US" sz="2000" dirty="0" err="1" smtClean="0"/>
              <a:t>Pin_Sig.VDDQ</a:t>
            </a:r>
            <a:r>
              <a:rPr lang="en-US" sz="2000" dirty="0" smtClean="0"/>
              <a:t> </a:t>
            </a:r>
            <a:r>
              <a:rPr lang="en-US" sz="2000" dirty="0" err="1" smtClean="0"/>
              <a:t>Buf_Sig.VDDQ</a:t>
            </a:r>
            <a:endParaRPr lang="en-US" sz="2000" dirty="0" smtClean="0"/>
          </a:p>
          <a:p>
            <a:pPr marL="0" indent="0">
              <a:buNone/>
            </a:pPr>
            <a:endParaRPr lang="en-US" sz="2000" dirty="0" smtClean="0"/>
          </a:p>
          <a:p>
            <a:pPr marL="0" indent="0">
              <a:buNone/>
            </a:pPr>
            <a:r>
              <a:rPr lang="en-US" sz="2000" dirty="0" smtClean="0"/>
              <a:t>PDN ?.s7p </a:t>
            </a:r>
            <a:r>
              <a:rPr lang="en-US" sz="2000" dirty="0" err="1" smtClean="0"/>
              <a:t>Pin_Sig.VDDQ</a:t>
            </a:r>
            <a:r>
              <a:rPr lang="en-US" sz="2000" dirty="0" smtClean="0"/>
              <a:t>  Buf_PUR.4 Buf_PUR.5 Buf_PUR.6 Buf_PUR.7 Buf_PUR.8 Buf_PUR.9</a:t>
            </a:r>
          </a:p>
          <a:p>
            <a:pPr marL="0" indent="0">
              <a:buNone/>
            </a:pPr>
            <a:endParaRPr lang="en-US" sz="2000" dirty="0"/>
          </a:p>
          <a:p>
            <a:pPr marL="0" indent="0">
              <a:buNone/>
            </a:pPr>
            <a:endParaRPr lang="en-US" sz="2000" dirty="0" smtClean="0"/>
          </a:p>
          <a:p>
            <a:pPr marL="0" indent="0">
              <a:buNone/>
            </a:pPr>
            <a:endParaRPr lang="en-US" sz="2000" dirty="0"/>
          </a:p>
          <a:p>
            <a:pPr lvl="1"/>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17</a:t>
            </a:fld>
            <a:r>
              <a:rPr lang="en-US" smtClean="0"/>
              <a:t>	 	</a:t>
            </a:r>
          </a:p>
          <a:p>
            <a:endParaRPr lang="en-US" smtClean="0"/>
          </a:p>
          <a:p>
            <a:endParaRPr lang="en-US" dirty="0"/>
          </a:p>
        </p:txBody>
      </p:sp>
    </p:spTree>
    <p:extLst>
      <p:ext uri="{BB962C8B-B14F-4D97-AF65-F5344CB8AC3E}">
        <p14:creationId xmlns:p14="http://schemas.microsoft.com/office/powerpoint/2010/main" val="302649321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Name Signal (I/O) Ports</a:t>
            </a:r>
            <a:endParaRPr lang="en-US" dirty="0"/>
          </a:p>
        </p:txBody>
      </p:sp>
      <p:sp>
        <p:nvSpPr>
          <p:cNvPr id="3" name="Content Placeholder 2"/>
          <p:cNvSpPr>
            <a:spLocks noGrp="1"/>
          </p:cNvSpPr>
          <p:nvPr>
            <p:ph idx="1"/>
          </p:nvPr>
        </p:nvSpPr>
        <p:spPr>
          <a:xfrm>
            <a:off x="1143000" y="1066800"/>
            <a:ext cx="7162800" cy="4953000"/>
          </a:xfrm>
        </p:spPr>
        <p:txBody>
          <a:bodyPr/>
          <a:lstStyle/>
          <a:p>
            <a:r>
              <a:rPr lang="en-US" sz="1800" dirty="0" err="1" smtClean="0"/>
              <a:t>Pin_Mod</a:t>
            </a:r>
            <a:r>
              <a:rPr lang="en-US" sz="1800" dirty="0" smtClean="0"/>
              <a:t>.&lt;model name&gt;</a:t>
            </a:r>
          </a:p>
          <a:p>
            <a:pPr lvl="1"/>
            <a:r>
              <a:rPr lang="en-US" sz="1800" dirty="0" smtClean="0"/>
              <a:t>This port connects to the pin of a &lt;</a:t>
            </a:r>
            <a:r>
              <a:rPr lang="en-US" sz="1800" dirty="0"/>
              <a:t>model name</a:t>
            </a:r>
            <a:r>
              <a:rPr lang="en-US" sz="1800" dirty="0" smtClean="0"/>
              <a:t>&gt; buffer </a:t>
            </a:r>
          </a:p>
          <a:p>
            <a:r>
              <a:rPr lang="en-US" sz="1800" dirty="0" err="1" smtClean="0"/>
              <a:t>Pad_</a:t>
            </a:r>
            <a:r>
              <a:rPr lang="en-US" sz="1800" dirty="0" err="1"/>
              <a:t>Mod</a:t>
            </a:r>
            <a:r>
              <a:rPr lang="en-US" sz="1800" dirty="0"/>
              <a:t>.&lt;model name&gt;</a:t>
            </a:r>
          </a:p>
          <a:p>
            <a:pPr lvl="1"/>
            <a:r>
              <a:rPr lang="en-US" sz="1800" dirty="0" smtClean="0"/>
              <a:t>This </a:t>
            </a:r>
            <a:r>
              <a:rPr lang="en-US" sz="1800" dirty="0"/>
              <a:t>port connects to the </a:t>
            </a:r>
            <a:r>
              <a:rPr lang="en-US" sz="1800" dirty="0" smtClean="0"/>
              <a:t>die pad of </a:t>
            </a:r>
            <a:r>
              <a:rPr lang="en-US" sz="1800" dirty="0"/>
              <a:t>a &lt;model name&gt; buffer </a:t>
            </a:r>
          </a:p>
          <a:p>
            <a:r>
              <a:rPr lang="en-US" sz="1800" dirty="0" err="1" smtClean="0"/>
              <a:t>Buf_</a:t>
            </a:r>
            <a:r>
              <a:rPr lang="en-US" sz="1800" dirty="0" err="1"/>
              <a:t>Mod</a:t>
            </a:r>
            <a:r>
              <a:rPr lang="en-US" sz="1800" dirty="0"/>
              <a:t>.&lt;model name&gt;</a:t>
            </a:r>
          </a:p>
          <a:p>
            <a:pPr lvl="1"/>
            <a:r>
              <a:rPr lang="en-US" sz="1800" dirty="0" smtClean="0"/>
              <a:t>This </a:t>
            </a:r>
            <a:r>
              <a:rPr lang="en-US" sz="1800" dirty="0"/>
              <a:t>port connects to the I/O </a:t>
            </a:r>
            <a:r>
              <a:rPr lang="en-US" sz="1800" dirty="0" smtClean="0"/>
              <a:t>of </a:t>
            </a:r>
            <a:r>
              <a:rPr lang="en-US" sz="1800" dirty="0"/>
              <a:t>a &lt;model name&gt; buffer </a:t>
            </a:r>
          </a:p>
          <a:p>
            <a:r>
              <a:rPr lang="en-US" sz="1800" dirty="0" smtClean="0"/>
              <a:t>Example circuits using Model Name Supply Ports</a:t>
            </a:r>
          </a:p>
          <a:p>
            <a:pPr marL="0" indent="0">
              <a:buNone/>
            </a:pPr>
            <a:endParaRPr lang="en-US" sz="1400" dirty="0" smtClean="0"/>
          </a:p>
          <a:p>
            <a:pPr marL="0" indent="0">
              <a:buNone/>
            </a:pPr>
            <a:r>
              <a:rPr lang="en-US" sz="2000" dirty="0"/>
              <a:t>DQ ?.s2p </a:t>
            </a:r>
            <a:r>
              <a:rPr lang="en-US" sz="2000" dirty="0" err="1"/>
              <a:t>Pin_Mod.DQ</a:t>
            </a:r>
            <a:r>
              <a:rPr lang="en-US" sz="2000" dirty="0"/>
              <a:t> </a:t>
            </a:r>
            <a:r>
              <a:rPr lang="en-US" sz="2000" dirty="0" err="1" smtClean="0"/>
              <a:t>Buf_Mod.DQ</a:t>
            </a:r>
            <a:endParaRPr lang="en-US" sz="2000" dirty="0" smtClean="0"/>
          </a:p>
          <a:p>
            <a:pPr marL="0" indent="0">
              <a:buNone/>
            </a:pPr>
            <a:endParaRPr lang="en-US" sz="1400" dirty="0" smtClean="0"/>
          </a:p>
          <a:p>
            <a:pPr marL="0" indent="0">
              <a:buNone/>
            </a:pPr>
            <a:r>
              <a:rPr lang="en-US" sz="2000" dirty="0"/>
              <a:t>DQ ?.</a:t>
            </a:r>
            <a:r>
              <a:rPr lang="en-US" sz="2000" dirty="0" smtClean="0"/>
              <a:t>s6p </a:t>
            </a:r>
            <a:r>
              <a:rPr lang="en-US" sz="2000" dirty="0" err="1"/>
              <a:t>Pin_Mod.DQ</a:t>
            </a:r>
            <a:r>
              <a:rPr lang="en-US" sz="2000" dirty="0"/>
              <a:t> </a:t>
            </a:r>
            <a:r>
              <a:rPr lang="en-US" sz="2000" dirty="0" err="1"/>
              <a:t>Pin_Mod.DQ</a:t>
            </a:r>
            <a:r>
              <a:rPr lang="en-US" sz="2000" dirty="0"/>
              <a:t> </a:t>
            </a:r>
            <a:r>
              <a:rPr lang="en-US" sz="2000" dirty="0" err="1"/>
              <a:t>Pin_Mod.DQ</a:t>
            </a:r>
            <a:r>
              <a:rPr lang="en-US" sz="2000" dirty="0"/>
              <a:t> </a:t>
            </a:r>
            <a:endParaRPr lang="en-US" sz="2000" dirty="0" smtClean="0"/>
          </a:p>
          <a:p>
            <a:pPr marL="0" indent="0">
              <a:buNone/>
            </a:pPr>
            <a:r>
              <a:rPr lang="en-US" sz="2000" dirty="0"/>
              <a:t> </a:t>
            </a:r>
            <a:r>
              <a:rPr lang="en-US" sz="2000" dirty="0" smtClean="0"/>
              <a:t>               </a:t>
            </a:r>
            <a:r>
              <a:rPr lang="en-US" sz="2000" dirty="0" err="1" smtClean="0"/>
              <a:t>Buf_Mod.DQ</a:t>
            </a:r>
            <a:r>
              <a:rPr lang="en-US" sz="2000" dirty="0" smtClean="0"/>
              <a:t> </a:t>
            </a:r>
            <a:r>
              <a:rPr lang="en-US" sz="2000" dirty="0" err="1" smtClean="0"/>
              <a:t>Buf_Mod.DQ</a:t>
            </a:r>
            <a:r>
              <a:rPr lang="en-US" sz="2000" dirty="0" smtClean="0"/>
              <a:t> </a:t>
            </a:r>
            <a:r>
              <a:rPr lang="en-US" sz="2000" dirty="0" err="1" smtClean="0"/>
              <a:t>Buf_Mod.DQ</a:t>
            </a:r>
            <a:endParaRPr lang="en-US" sz="2000" dirty="0" smtClean="0"/>
          </a:p>
          <a:p>
            <a:pPr marL="0" indent="0">
              <a:buNone/>
            </a:pPr>
            <a:endParaRPr lang="en-US" sz="1400" dirty="0"/>
          </a:p>
          <a:p>
            <a:pPr marL="0" indent="0">
              <a:buNone/>
            </a:pPr>
            <a:r>
              <a:rPr lang="en-US" sz="2000" dirty="0" smtClean="0"/>
              <a:t>DQ1 </a:t>
            </a:r>
            <a:r>
              <a:rPr lang="en-US" sz="2000" dirty="0"/>
              <a:t>?.s6p </a:t>
            </a:r>
            <a:r>
              <a:rPr lang="en-US" sz="2000" dirty="0" smtClean="0"/>
              <a:t>L=.5 Pin.5 </a:t>
            </a:r>
            <a:r>
              <a:rPr lang="en-US" sz="2000" dirty="0" err="1"/>
              <a:t>Pin_Mod.DQ</a:t>
            </a:r>
            <a:r>
              <a:rPr lang="en-US" sz="2000" dirty="0"/>
              <a:t> </a:t>
            </a:r>
            <a:r>
              <a:rPr lang="en-US" sz="2000" dirty="0" err="1"/>
              <a:t>Pin_Mod.DQ</a:t>
            </a:r>
            <a:r>
              <a:rPr lang="en-US" sz="2000" dirty="0"/>
              <a:t> </a:t>
            </a:r>
            <a:endParaRPr lang="en-US" sz="2000" dirty="0" smtClean="0"/>
          </a:p>
          <a:p>
            <a:pPr marL="0" indent="0">
              <a:buNone/>
            </a:pPr>
            <a:r>
              <a:rPr lang="en-US" sz="2000" dirty="0"/>
              <a:t> </a:t>
            </a:r>
            <a:r>
              <a:rPr lang="en-US" sz="2000" dirty="0" smtClean="0"/>
              <a:t>                </a:t>
            </a:r>
            <a:r>
              <a:rPr lang="en-US" sz="2000" dirty="0" smtClean="0"/>
              <a:t>          Buf.5 </a:t>
            </a:r>
            <a:r>
              <a:rPr lang="en-US" sz="2000" dirty="0" err="1"/>
              <a:t>Buf_Mod.DQ</a:t>
            </a:r>
            <a:r>
              <a:rPr lang="en-US" sz="2000" dirty="0"/>
              <a:t> </a:t>
            </a:r>
            <a:r>
              <a:rPr lang="en-US" sz="2000" dirty="0" err="1"/>
              <a:t>Buf_Mod.DQ</a:t>
            </a:r>
            <a:endParaRPr lang="en-US" sz="2000" dirty="0"/>
          </a:p>
          <a:p>
            <a:pPr marL="0" indent="0">
              <a:buNone/>
            </a:pPr>
            <a:endParaRPr lang="en-US" sz="2000" dirty="0" smtClean="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a:p>
          <a:p>
            <a:pPr lvl="1"/>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18</a:t>
            </a:fld>
            <a:r>
              <a:rPr lang="en-US" smtClean="0"/>
              <a:t>	 	</a:t>
            </a:r>
          </a:p>
          <a:p>
            <a:endParaRPr lang="en-US" smtClean="0"/>
          </a:p>
          <a:p>
            <a:endParaRPr lang="en-US" dirty="0"/>
          </a:p>
        </p:txBody>
      </p:sp>
    </p:spTree>
    <p:extLst>
      <p:ext uri="{BB962C8B-B14F-4D97-AF65-F5344CB8AC3E}">
        <p14:creationId xmlns:p14="http://schemas.microsoft.com/office/powerpoint/2010/main" val="13841542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Decisions</a:t>
            </a:r>
            <a:endParaRPr lang="en-US" dirty="0"/>
          </a:p>
        </p:txBody>
      </p:sp>
      <p:sp>
        <p:nvSpPr>
          <p:cNvPr id="3" name="Content Placeholder 2"/>
          <p:cNvSpPr>
            <a:spLocks noGrp="1"/>
          </p:cNvSpPr>
          <p:nvPr>
            <p:ph idx="1"/>
          </p:nvPr>
        </p:nvSpPr>
        <p:spPr>
          <a:xfrm>
            <a:off x="1143000" y="990600"/>
            <a:ext cx="7162800" cy="5105400"/>
          </a:xfrm>
        </p:spPr>
        <p:txBody>
          <a:bodyPr/>
          <a:lstStyle/>
          <a:p>
            <a:r>
              <a:rPr lang="en-US" sz="2800" dirty="0" smtClean="0"/>
              <a:t>Do </a:t>
            </a:r>
            <a:r>
              <a:rPr lang="en-US" sz="2800" dirty="0" smtClean="0"/>
              <a:t>we support </a:t>
            </a:r>
            <a:r>
              <a:rPr lang="en-US" sz="2800" dirty="0" err="1" smtClean="0"/>
              <a:t>sNp</a:t>
            </a:r>
            <a:r>
              <a:rPr lang="en-US" sz="2800" dirty="0" smtClean="0"/>
              <a:t> directly without requiring they be wrapped in a subckt</a:t>
            </a:r>
            <a:r>
              <a:rPr lang="en-US" sz="2800" dirty="0" smtClean="0"/>
              <a:t>?</a:t>
            </a:r>
          </a:p>
          <a:p>
            <a:r>
              <a:rPr lang="en-US" sz="2800" dirty="0"/>
              <a:t>Port naming </a:t>
            </a:r>
            <a:r>
              <a:rPr lang="en-US" sz="2800" dirty="0" smtClean="0"/>
              <a:t>options</a:t>
            </a:r>
            <a:endParaRPr lang="en-US" sz="2800" dirty="0" smtClean="0"/>
          </a:p>
          <a:p>
            <a:pPr lvl="1"/>
            <a:r>
              <a:rPr lang="en-US" sz="2400" dirty="0" smtClean="0"/>
              <a:t>Can we identify signal (I/O) ports using </a:t>
            </a:r>
            <a:r>
              <a:rPr lang="en-US" sz="2400" dirty="0" err="1" smtClean="0"/>
              <a:t>Signal_name</a:t>
            </a:r>
            <a:r>
              <a:rPr lang="en-US" sz="2400" dirty="0" smtClean="0"/>
              <a:t>?</a:t>
            </a:r>
          </a:p>
          <a:p>
            <a:pPr lvl="1"/>
            <a:r>
              <a:rPr lang="en-US" sz="2400" dirty="0"/>
              <a:t>Can we identify </a:t>
            </a:r>
            <a:r>
              <a:rPr lang="en-US" sz="2400" dirty="0" smtClean="0"/>
              <a:t>supply (PDN) </a:t>
            </a:r>
            <a:r>
              <a:rPr lang="en-US" sz="2400" dirty="0"/>
              <a:t>ports using </a:t>
            </a:r>
            <a:r>
              <a:rPr lang="en-US" sz="2400" dirty="0" err="1"/>
              <a:t>Signal_name</a:t>
            </a:r>
            <a:r>
              <a:rPr lang="en-US" sz="2400" dirty="0" smtClean="0"/>
              <a:t>?</a:t>
            </a:r>
          </a:p>
          <a:p>
            <a:pPr lvl="1"/>
            <a:r>
              <a:rPr lang="en-US" sz="2400" dirty="0"/>
              <a:t>Can we identify signal (I/O) ports using </a:t>
            </a:r>
            <a:r>
              <a:rPr lang="en-US" sz="2400" dirty="0" err="1" smtClean="0"/>
              <a:t>Model_name</a:t>
            </a:r>
            <a:r>
              <a:rPr lang="en-US" sz="2400" dirty="0" smtClean="0"/>
              <a:t>?</a:t>
            </a:r>
          </a:p>
          <a:p>
            <a:r>
              <a:rPr lang="en-US" sz="2800" dirty="0" smtClean="0"/>
              <a:t>Syntax Details</a:t>
            </a:r>
          </a:p>
          <a:p>
            <a:pPr lvl="1"/>
            <a:r>
              <a:rPr lang="en-US" sz="2400" dirty="0" smtClean="0"/>
              <a:t>Should Parameters have Typ, Min, Max values?</a:t>
            </a:r>
            <a:endParaRPr lang="en-US" sz="24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19</a:t>
            </a:fld>
            <a:r>
              <a:rPr lang="en-US" smtClean="0"/>
              <a:t>	 	</a:t>
            </a:r>
          </a:p>
          <a:p>
            <a:endParaRPr lang="en-US" smtClean="0"/>
          </a:p>
          <a:p>
            <a:endParaRPr lang="en-US" dirty="0"/>
          </a:p>
        </p:txBody>
      </p:sp>
    </p:spTree>
    <p:extLst>
      <p:ext uri="{BB962C8B-B14F-4D97-AF65-F5344CB8AC3E}">
        <p14:creationId xmlns:p14="http://schemas.microsoft.com/office/powerpoint/2010/main" val="24537601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1066800" y="914400"/>
            <a:ext cx="7162800" cy="5486400"/>
          </a:xfrm>
        </p:spPr>
        <p:txBody>
          <a:bodyPr/>
          <a:lstStyle/>
          <a:p>
            <a:r>
              <a:rPr lang="en-US" sz="1600" dirty="0" smtClean="0"/>
              <a:t>Decisions Made</a:t>
            </a:r>
          </a:p>
          <a:p>
            <a:r>
              <a:rPr lang="en-US" sz="1600" dirty="0"/>
              <a:t>What These Decisions Means</a:t>
            </a:r>
            <a:endParaRPr lang="en-US" sz="1600" dirty="0" smtClean="0"/>
          </a:p>
          <a:p>
            <a:r>
              <a:rPr lang="en-US" sz="1600" dirty="0"/>
              <a:t>Enhancement to IBIS Component to Support a List of Die Supply </a:t>
            </a:r>
            <a:r>
              <a:rPr lang="en-US" sz="1600" dirty="0" smtClean="0"/>
              <a:t>Pads</a:t>
            </a:r>
          </a:p>
          <a:p>
            <a:r>
              <a:rPr lang="en-US" sz="1600" dirty="0"/>
              <a:t>Enhancement to IBIS Component to Support a Buffer Reference Voltage Signal </a:t>
            </a:r>
            <a:r>
              <a:rPr lang="en-US" sz="1600" dirty="0" smtClean="0"/>
              <a:t>Names</a:t>
            </a:r>
          </a:p>
          <a:p>
            <a:r>
              <a:rPr lang="en-US" sz="1600" dirty="0"/>
              <a:t>Example IBIS </a:t>
            </a:r>
            <a:r>
              <a:rPr lang="en-US" sz="1600" dirty="0" smtClean="0"/>
              <a:t>File</a:t>
            </a:r>
          </a:p>
          <a:p>
            <a:r>
              <a:rPr lang="en-US" sz="1600" dirty="0" smtClean="0"/>
              <a:t>Example IBIS Component Enhanced</a:t>
            </a:r>
          </a:p>
          <a:p>
            <a:r>
              <a:rPr lang="en-US" sz="1600" dirty="0"/>
              <a:t>Port Shorthand </a:t>
            </a:r>
            <a:r>
              <a:rPr lang="en-US" sz="1600" dirty="0" smtClean="0"/>
              <a:t>Notation</a:t>
            </a:r>
          </a:p>
          <a:p>
            <a:r>
              <a:rPr lang="en-US" sz="1600" dirty="0"/>
              <a:t>BIRD 125 Port </a:t>
            </a:r>
            <a:r>
              <a:rPr lang="en-US" sz="1600" dirty="0" smtClean="0"/>
              <a:t>Naming</a:t>
            </a:r>
          </a:p>
          <a:p>
            <a:r>
              <a:rPr lang="en-US" sz="1600" dirty="0"/>
              <a:t>EMD-Like is Equivalent to BIRD 125 </a:t>
            </a:r>
            <a:endParaRPr lang="en-US" sz="1600" dirty="0" smtClean="0"/>
          </a:p>
          <a:p>
            <a:r>
              <a:rPr lang="en-US" sz="1600" dirty="0" smtClean="0"/>
              <a:t>Subckt </a:t>
            </a:r>
            <a:r>
              <a:rPr lang="en-US" sz="1600" dirty="0"/>
              <a:t>Example </a:t>
            </a:r>
            <a:r>
              <a:rPr lang="en-US" sz="1600" dirty="0" smtClean="0"/>
              <a:t>Shorthand</a:t>
            </a:r>
          </a:p>
          <a:p>
            <a:r>
              <a:rPr lang="en-US" sz="1600" dirty="0" smtClean="0"/>
              <a:t>Package Model</a:t>
            </a:r>
          </a:p>
          <a:p>
            <a:r>
              <a:rPr lang="en-US" sz="1600" dirty="0" smtClean="0"/>
              <a:t>On-Die Model</a:t>
            </a:r>
          </a:p>
          <a:p>
            <a:r>
              <a:rPr lang="en-US" sz="1600" dirty="0"/>
              <a:t>Merging On-Die Model into Package </a:t>
            </a:r>
            <a:r>
              <a:rPr lang="en-US" sz="1600" dirty="0" smtClean="0"/>
              <a:t>Model</a:t>
            </a:r>
          </a:p>
          <a:p>
            <a:r>
              <a:rPr lang="en-US" sz="1600" dirty="0"/>
              <a:t>Signal Name Supply </a:t>
            </a:r>
            <a:r>
              <a:rPr lang="en-US" sz="1600" dirty="0" smtClean="0"/>
              <a:t>(PDN) Ports</a:t>
            </a:r>
          </a:p>
          <a:p>
            <a:r>
              <a:rPr lang="en-US" sz="1600" dirty="0" smtClean="0"/>
              <a:t>Model Name Signal (I/O) Ports</a:t>
            </a:r>
          </a:p>
          <a:p>
            <a:r>
              <a:rPr lang="en-US" sz="1600" dirty="0" smtClean="0"/>
              <a:t>Next Decisions</a:t>
            </a:r>
          </a:p>
          <a:p>
            <a:r>
              <a:rPr lang="en-US" sz="1600" dirty="0" smtClean="0"/>
              <a:t>Conclusions</a:t>
            </a:r>
            <a:endParaRPr lang="en-US" sz="1600" dirty="0"/>
          </a:p>
          <a:p>
            <a:endParaRPr lang="en-US" sz="1800" dirty="0" smtClean="0"/>
          </a:p>
          <a:p>
            <a:endParaRPr lang="en-US"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smtClean="0"/>
              <a:t>	 	</a:t>
            </a:r>
          </a:p>
          <a:p>
            <a:endParaRPr lang="en-US" dirty="0" smtClean="0"/>
          </a:p>
          <a:p>
            <a:endParaRPr lang="en-US" dirty="0"/>
          </a:p>
        </p:txBody>
      </p:sp>
    </p:spTree>
    <p:extLst>
      <p:ext uri="{BB962C8B-B14F-4D97-AF65-F5344CB8AC3E}">
        <p14:creationId xmlns:p14="http://schemas.microsoft.com/office/powerpoint/2010/main" val="205085780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1143000" y="1066800"/>
            <a:ext cx="7162800" cy="4953000"/>
          </a:xfrm>
        </p:spPr>
        <p:txBody>
          <a:bodyPr/>
          <a:lstStyle/>
          <a:p>
            <a:r>
              <a:rPr lang="en-US" dirty="0" smtClean="0"/>
              <a:t>Interconnect subcircuit ports can have a naming protocol that uniquely identifies each pin, die pad and buffer terminal that can be used at each port of a package or on-die interconnect model.</a:t>
            </a:r>
          </a:p>
          <a:p>
            <a:r>
              <a:rPr lang="en-US" dirty="0" smtClean="0"/>
              <a:t>The port naming protocol can be extended to classes of ports such as signal name, or model name in addition to pin </a:t>
            </a:r>
            <a:r>
              <a:rPr lang="en-US" dirty="0" smtClean="0"/>
              <a:t>number and die </a:t>
            </a:r>
            <a:r>
              <a:rPr lang="en-US" dirty="0" smtClean="0"/>
              <a:t>pad </a:t>
            </a:r>
            <a:r>
              <a:rPr lang="en-US" dirty="0" smtClean="0"/>
              <a:t>name</a:t>
            </a:r>
            <a:r>
              <a:rPr lang="en-US" dirty="0" smtClean="0"/>
              <a:t>.</a:t>
            </a:r>
          </a:p>
          <a:p>
            <a:r>
              <a:rPr lang="en-US" dirty="0" smtClean="0"/>
              <a:t>Port naming protocol can be parameter tree, or shorthand naming convention.</a:t>
            </a:r>
          </a:p>
          <a:p>
            <a:r>
              <a:rPr lang="en-US" dirty="0" smtClean="0"/>
              <a:t>EMD-Like </a:t>
            </a:r>
            <a:r>
              <a:rPr lang="en-US" dirty="0" smtClean="0"/>
              <a:t>and BIRD 125 are functionally similar, just syntactical details.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20</a:t>
            </a:fld>
            <a:r>
              <a:rPr lang="en-US" smtClean="0"/>
              <a:t>	 	</a:t>
            </a:r>
          </a:p>
          <a:p>
            <a:endParaRPr lang="en-US" smtClean="0"/>
          </a:p>
          <a:p>
            <a:endParaRPr lang="en-US" dirty="0"/>
          </a:p>
        </p:txBody>
      </p:sp>
    </p:spTree>
    <p:extLst>
      <p:ext uri="{BB962C8B-B14F-4D97-AF65-F5344CB8AC3E}">
        <p14:creationId xmlns:p14="http://schemas.microsoft.com/office/powerpoint/2010/main" val="282019089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Decisions </a:t>
            </a:r>
            <a:r>
              <a:rPr lang="en-US" dirty="0" smtClean="0"/>
              <a:t>Made</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smtClean="0"/>
              <a:t>	 	</a:t>
            </a:r>
          </a:p>
          <a:p>
            <a:endParaRPr lang="en-US" smtClean="0"/>
          </a:p>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98358094"/>
              </p:ext>
            </p:extLst>
          </p:nvPr>
        </p:nvGraphicFramePr>
        <p:xfrm>
          <a:off x="1981200" y="1676400"/>
          <a:ext cx="4711699" cy="3810000"/>
        </p:xfrm>
        <a:graphic>
          <a:graphicData uri="http://schemas.openxmlformats.org/drawingml/2006/table">
            <a:tbl>
              <a:tblPr>
                <a:tableStyleId>{5C22544A-7EE6-4342-B048-85BDC9FD1C3A}</a:tableStyleId>
              </a:tblPr>
              <a:tblGrid>
                <a:gridCol w="3578988"/>
                <a:gridCol w="523522"/>
                <a:gridCol w="609189"/>
              </a:tblGrid>
              <a:tr h="190500">
                <a:tc>
                  <a:txBody>
                    <a:bodyPr/>
                    <a:lstStyle/>
                    <a:p>
                      <a:pPr algn="l" fontAlgn="b"/>
                      <a:r>
                        <a:rPr lang="en-US" sz="1100" b="1" u="none" strike="noStrike" dirty="0">
                          <a:effectLst/>
                        </a:rPr>
                        <a:t>Decisions Made</a:t>
                      </a:r>
                      <a:endParaRPr lang="en-US" sz="1100" b="1" i="0" u="none" strike="noStrike" dirty="0">
                        <a:solidFill>
                          <a:srgbClr val="000000"/>
                        </a:solidFill>
                        <a:effectLst/>
                        <a:latin typeface="Calibri"/>
                      </a:endParaRPr>
                    </a:p>
                  </a:txBody>
                  <a:tcPr marL="85725" marR="9525" marT="9525" marB="0" anchor="b"/>
                </a:tc>
                <a:tc>
                  <a:txBody>
                    <a:bodyPr/>
                    <a:lstStyle/>
                    <a:p>
                      <a:pPr algn="l" fontAlgn="b"/>
                      <a:r>
                        <a:rPr lang="en-US" sz="1100" b="1" u="none" strike="noStrike" dirty="0">
                          <a:effectLst/>
                        </a:rPr>
                        <a:t>In .ibs</a:t>
                      </a:r>
                      <a:endParaRPr lang="en-US" sz="1100" b="1" i="0" u="none" strike="noStrike" dirty="0">
                        <a:solidFill>
                          <a:srgbClr val="000000"/>
                        </a:solidFill>
                        <a:effectLst/>
                        <a:latin typeface="Calibri"/>
                      </a:endParaRPr>
                    </a:p>
                  </a:txBody>
                  <a:tcPr marL="9525" marR="9525" marT="9525" marB="0" anchor="b"/>
                </a:tc>
                <a:tc>
                  <a:txBody>
                    <a:bodyPr/>
                    <a:lstStyle/>
                    <a:p>
                      <a:pPr algn="l" fontAlgn="b"/>
                      <a:r>
                        <a:rPr lang="en-US" sz="1100" b="1" u="none" strike="noStrike" dirty="0">
                          <a:effectLst/>
                        </a:rPr>
                        <a:t>In EMD</a:t>
                      </a:r>
                      <a:endParaRPr lang="en-US" sz="1100" b="1"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Connectors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Cables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Broadband EBD</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MCM</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Interposers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3-D structures</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Stacked Memory</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Splits/Joins of Signal (I/O) in Pacxkage or Die</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RDL as separate element</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New list of supply (PDN) die pads</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Separate package and on-die interconnect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model can include  on-die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Package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On-Die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On-Die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(crosstalk) between I/O and I/O</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between I/O and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Optical Interconnect</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11368610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These Decisions Mean</a:t>
            </a:r>
            <a:endParaRPr lang="en-US" dirty="0"/>
          </a:p>
        </p:txBody>
      </p:sp>
      <p:sp>
        <p:nvSpPr>
          <p:cNvPr id="3" name="Content Placeholder 2"/>
          <p:cNvSpPr>
            <a:spLocks noGrp="1"/>
          </p:cNvSpPr>
          <p:nvPr>
            <p:ph idx="1"/>
          </p:nvPr>
        </p:nvSpPr>
        <p:spPr/>
        <p:txBody>
          <a:bodyPr/>
          <a:lstStyle/>
          <a:p>
            <a:r>
              <a:rPr lang="en-US" dirty="0" smtClean="0"/>
              <a:t>For signal (I/O) pins there is a one to one correspondence between Pin Number, Die Pad, and Buffer.</a:t>
            </a:r>
          </a:p>
          <a:p>
            <a:r>
              <a:rPr lang="en-US" dirty="0" smtClean="0"/>
              <a:t>There is a Few to Many or Many to Few relationship between supply (PDN) pins and supply die pads, and buffer Pullup, </a:t>
            </a:r>
            <a:r>
              <a:rPr lang="en-US" dirty="0" err="1" smtClean="0"/>
              <a:t>Pulldown</a:t>
            </a:r>
            <a:r>
              <a:rPr lang="en-US" dirty="0" smtClean="0"/>
              <a:t>, Power Clamp and Ground Clamp Reference terminals.</a:t>
            </a:r>
          </a:p>
          <a:p>
            <a:r>
              <a:rPr lang="en-US" dirty="0" smtClean="0"/>
              <a:t>There </a:t>
            </a:r>
            <a:r>
              <a:rPr lang="en-US" b="1" dirty="0" smtClean="0"/>
              <a:t>MAY</a:t>
            </a:r>
            <a:r>
              <a:rPr lang="en-US" dirty="0" smtClean="0"/>
              <a:t> be a </a:t>
            </a:r>
            <a:r>
              <a:rPr lang="en-US" dirty="0"/>
              <a:t>one </a:t>
            </a:r>
            <a:r>
              <a:rPr lang="en-US" dirty="0" smtClean="0"/>
              <a:t>to one correspondence between signal (I/O) Pin Numbers and Signal Names (IBIS 6.0 is not clear on this).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4</a:t>
            </a:fld>
            <a:r>
              <a:rPr lang="en-US" smtClean="0"/>
              <a:t>	 	</a:t>
            </a:r>
          </a:p>
          <a:p>
            <a:endParaRPr lang="en-US" smtClean="0"/>
          </a:p>
          <a:p>
            <a:endParaRPr lang="en-US" dirty="0"/>
          </a:p>
        </p:txBody>
      </p:sp>
    </p:spTree>
    <p:extLst>
      <p:ext uri="{BB962C8B-B14F-4D97-AF65-F5344CB8AC3E}">
        <p14:creationId xmlns:p14="http://schemas.microsoft.com/office/powerpoint/2010/main" val="193389913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Enhancement to IBIS Component to Support a List of Die Supply Pads</a:t>
            </a:r>
            <a:endParaRPr lang="en-US" sz="2800" dirty="0"/>
          </a:p>
        </p:txBody>
      </p:sp>
      <p:sp>
        <p:nvSpPr>
          <p:cNvPr id="3" name="Content Placeholder 2"/>
          <p:cNvSpPr>
            <a:spLocks noGrp="1"/>
          </p:cNvSpPr>
          <p:nvPr>
            <p:ph idx="1"/>
          </p:nvPr>
        </p:nvSpPr>
        <p:spPr/>
        <p:txBody>
          <a:bodyPr/>
          <a:lstStyle/>
          <a:p>
            <a:pPr marL="0" indent="0">
              <a:buNone/>
            </a:pPr>
            <a:r>
              <a:rPr lang="en-US" sz="1100" dirty="0"/>
              <a:t>Keyword:         </a:t>
            </a:r>
            <a:r>
              <a:rPr lang="en-US" sz="1100" b="1" dirty="0"/>
              <a:t>[</a:t>
            </a:r>
            <a:r>
              <a:rPr lang="en-US" sz="1100" dirty="0"/>
              <a:t>Die Supply Pad</a:t>
            </a:r>
            <a:r>
              <a:rPr lang="en-US" sz="1100" b="1" dirty="0"/>
              <a:t>]</a:t>
            </a:r>
            <a:endParaRPr lang="en-US" sz="1100" dirty="0"/>
          </a:p>
          <a:p>
            <a:pPr marL="0" indent="0">
              <a:buNone/>
            </a:pPr>
            <a:r>
              <a:rPr lang="en-US" sz="1100" i="1" dirty="0"/>
              <a:t>Required:</a:t>
            </a:r>
            <a:r>
              <a:rPr lang="en-US" sz="1100" dirty="0"/>
              <a:t>        No</a:t>
            </a:r>
          </a:p>
          <a:p>
            <a:pPr marL="0" indent="0">
              <a:buNone/>
            </a:pPr>
            <a:r>
              <a:rPr lang="en-US" sz="1100" i="1" dirty="0"/>
              <a:t>Description:     </a:t>
            </a:r>
            <a:r>
              <a:rPr lang="en-US" sz="1100" dirty="0"/>
              <a:t>Associates supply Die Pads to signal names.</a:t>
            </a:r>
          </a:p>
          <a:p>
            <a:pPr marL="0" indent="0">
              <a:buNone/>
            </a:pPr>
            <a:r>
              <a:rPr lang="en-US" sz="1100" i="1" dirty="0"/>
              <a:t>Sub-</a:t>
            </a:r>
            <a:r>
              <a:rPr lang="en-US" sz="1100" i="1" dirty="0" err="1"/>
              <a:t>Params</a:t>
            </a:r>
            <a:r>
              <a:rPr lang="en-US" sz="1100" i="1" dirty="0"/>
              <a:t>:    </a:t>
            </a:r>
            <a:r>
              <a:rPr lang="en-US" sz="1100" dirty="0" err="1"/>
              <a:t>signal_name</a:t>
            </a:r>
            <a:endParaRPr lang="en-US" sz="1100" dirty="0"/>
          </a:p>
          <a:p>
            <a:pPr marL="0" indent="0">
              <a:buNone/>
            </a:pPr>
            <a:r>
              <a:rPr lang="en-US" sz="1100" i="1" dirty="0"/>
              <a:t>Usage Rules:   </a:t>
            </a:r>
            <a:r>
              <a:rPr lang="en-US" sz="1100" dirty="0"/>
              <a:t>If this section exists, at least one supply die pad must be specified for each signal name that is used as a Pullup Reference, </a:t>
            </a:r>
            <a:r>
              <a:rPr lang="en-US" sz="1100" dirty="0" err="1"/>
              <a:t>Pulldown</a:t>
            </a:r>
            <a:r>
              <a:rPr lang="en-US" sz="1100" dirty="0"/>
              <a:t> Reference, Power Clamp Reference  and Ground Clamp reference on any [Model]. The first column must contain the die pad name.  The second column, </a:t>
            </a:r>
            <a:r>
              <a:rPr lang="en-US" sz="1100" dirty="0" err="1"/>
              <a:t>signal_name</a:t>
            </a:r>
            <a:r>
              <a:rPr lang="en-US" sz="1100" dirty="0"/>
              <a:t>, gives the data book name for the supply voltage on that die pad.  There must be at least on pin in the [Pin] section that has the same </a:t>
            </a:r>
            <a:r>
              <a:rPr lang="en-US" sz="1100" dirty="0" err="1"/>
              <a:t>signal_name</a:t>
            </a:r>
            <a:r>
              <a:rPr lang="en-US" sz="1100" dirty="0"/>
              <a:t>. All pins in the [Pin] section that have the same </a:t>
            </a:r>
            <a:r>
              <a:rPr lang="en-US" sz="1100" dirty="0" err="1"/>
              <a:t>signal_name</a:t>
            </a:r>
            <a:r>
              <a:rPr lang="en-US" sz="1100" dirty="0"/>
              <a:t> must have a </a:t>
            </a:r>
            <a:r>
              <a:rPr lang="en-US" sz="1100" dirty="0" err="1"/>
              <a:t>model_name</a:t>
            </a:r>
            <a:r>
              <a:rPr lang="en-US" sz="1100" dirty="0"/>
              <a:t> of either POWER or GND. All pins in the [Pin] section that have the same </a:t>
            </a:r>
            <a:r>
              <a:rPr lang="en-US" sz="1100" dirty="0" err="1"/>
              <a:t>signal_name</a:t>
            </a:r>
            <a:r>
              <a:rPr lang="en-US" sz="1100" dirty="0"/>
              <a:t> cannot have a mixture of </a:t>
            </a:r>
            <a:r>
              <a:rPr lang="en-US" sz="1100" dirty="0" err="1"/>
              <a:t>model_names</a:t>
            </a:r>
            <a:r>
              <a:rPr lang="en-US" sz="1100" dirty="0"/>
              <a:t> POWER or GND.</a:t>
            </a:r>
          </a:p>
          <a:p>
            <a:pPr marL="0" indent="0">
              <a:buNone/>
            </a:pPr>
            <a:r>
              <a:rPr lang="en-US" sz="1100" dirty="0"/>
              <a:t>Column length limits are:</a:t>
            </a:r>
          </a:p>
          <a:p>
            <a:pPr marL="0" indent="0">
              <a:buNone/>
            </a:pPr>
            <a:r>
              <a:rPr lang="en-US" sz="1100" dirty="0"/>
              <a:t>[Die Supply Pad]              40 characters max</a:t>
            </a:r>
          </a:p>
          <a:p>
            <a:pPr marL="0" indent="0">
              <a:buNone/>
            </a:pPr>
            <a:r>
              <a:rPr lang="en-US" sz="1100" dirty="0" err="1"/>
              <a:t>signal_name</a:t>
            </a:r>
            <a:r>
              <a:rPr lang="en-US" sz="1100" dirty="0"/>
              <a:t>                      40 characters max</a:t>
            </a:r>
          </a:p>
          <a:p>
            <a:pPr marL="0" indent="0">
              <a:buNone/>
            </a:pPr>
            <a:r>
              <a:rPr lang="en-US" sz="1100" i="1" dirty="0"/>
              <a:t>Example:</a:t>
            </a:r>
            <a:endParaRPr lang="en-US" sz="1100" dirty="0"/>
          </a:p>
          <a:p>
            <a:pPr marL="0" indent="0">
              <a:buNone/>
            </a:pPr>
            <a:r>
              <a:rPr lang="en-US" sz="1100" dirty="0"/>
              <a:t>[Die Supply Pad]</a:t>
            </a:r>
          </a:p>
          <a:p>
            <a:pPr marL="0" indent="0">
              <a:buNone/>
            </a:pPr>
            <a:r>
              <a:rPr lang="en-US" sz="1100" dirty="0"/>
              <a:t>VCC_1   VCC </a:t>
            </a:r>
          </a:p>
          <a:p>
            <a:pPr marL="0" indent="0">
              <a:buNone/>
            </a:pPr>
            <a:r>
              <a:rPr lang="en-US" sz="1100" dirty="0"/>
              <a:t>VCC_2   VCC </a:t>
            </a:r>
          </a:p>
          <a:p>
            <a:pPr marL="0" indent="0">
              <a:buNone/>
            </a:pPr>
            <a:r>
              <a:rPr lang="en-US" sz="1100" dirty="0"/>
              <a:t>VCC_3   VCC </a:t>
            </a:r>
          </a:p>
          <a:p>
            <a:pPr marL="0" indent="0">
              <a:buNone/>
            </a:pPr>
            <a:r>
              <a:rPr lang="en-US" sz="1100" dirty="0"/>
              <a:t>VSS_1   VSS</a:t>
            </a:r>
          </a:p>
          <a:p>
            <a:pPr marL="0" indent="0">
              <a:buNone/>
            </a:pPr>
            <a:r>
              <a:rPr lang="en-US" sz="1100" dirty="0"/>
              <a:t>VSS_2   VSS</a:t>
            </a:r>
          </a:p>
          <a:p>
            <a:pPr marL="0" indent="0">
              <a:buNone/>
            </a:pPr>
            <a:r>
              <a:rPr lang="en-US" sz="1100" dirty="0"/>
              <a:t>VDD_1   VDD</a:t>
            </a:r>
          </a:p>
          <a:p>
            <a:pPr marL="0" indent="0">
              <a:buNone/>
            </a:pPr>
            <a:r>
              <a:rPr lang="en-US" sz="1100" dirty="0"/>
              <a:t>VDD_2   VDD</a:t>
            </a:r>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5</a:t>
            </a:fld>
            <a:r>
              <a:rPr lang="en-US" smtClean="0"/>
              <a:t>	 	</a:t>
            </a:r>
          </a:p>
          <a:p>
            <a:endParaRPr lang="en-US" smtClean="0"/>
          </a:p>
          <a:p>
            <a:endParaRPr lang="en-US" dirty="0"/>
          </a:p>
        </p:txBody>
      </p:sp>
    </p:spTree>
    <p:extLst>
      <p:ext uri="{BB962C8B-B14F-4D97-AF65-F5344CB8AC3E}">
        <p14:creationId xmlns:p14="http://schemas.microsoft.com/office/powerpoint/2010/main" val="133378197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Enhancement to IBIS Component to Support a </a:t>
            </a:r>
            <a:r>
              <a:rPr lang="en-US" sz="2400" dirty="0" smtClean="0"/>
              <a:t>Buffer Reference Voltage Signal Names</a:t>
            </a:r>
            <a:endParaRPr lang="en-US" sz="2400" dirty="0"/>
          </a:p>
        </p:txBody>
      </p:sp>
      <p:sp>
        <p:nvSpPr>
          <p:cNvPr id="3" name="Content Placeholder 2"/>
          <p:cNvSpPr>
            <a:spLocks noGrp="1"/>
          </p:cNvSpPr>
          <p:nvPr>
            <p:ph idx="1"/>
          </p:nvPr>
        </p:nvSpPr>
        <p:spPr/>
        <p:txBody>
          <a:bodyPr/>
          <a:lstStyle/>
          <a:p>
            <a:pPr marL="0" indent="0">
              <a:buNone/>
            </a:pPr>
            <a:r>
              <a:rPr lang="en-US" sz="1050" dirty="0"/>
              <a:t>Keyword:         </a:t>
            </a:r>
            <a:r>
              <a:rPr lang="en-US" sz="1050" b="1" dirty="0"/>
              <a:t>[</a:t>
            </a:r>
            <a:r>
              <a:rPr lang="en-US" sz="1050" dirty="0"/>
              <a:t>Buffer Supplies</a:t>
            </a:r>
            <a:r>
              <a:rPr lang="en-US" sz="1050" b="1" dirty="0"/>
              <a:t>]</a:t>
            </a:r>
            <a:endParaRPr lang="en-US" sz="1050" dirty="0"/>
          </a:p>
          <a:p>
            <a:pPr marL="0" indent="0">
              <a:buNone/>
            </a:pPr>
            <a:r>
              <a:rPr lang="en-US" sz="1050" i="1" dirty="0"/>
              <a:t>Required:</a:t>
            </a:r>
            <a:r>
              <a:rPr lang="en-US" sz="1050" dirty="0"/>
              <a:t>        No</a:t>
            </a:r>
          </a:p>
          <a:p>
            <a:pPr marL="0" indent="0">
              <a:buNone/>
            </a:pPr>
            <a:r>
              <a:rPr lang="en-US" sz="1050" i="1" dirty="0"/>
              <a:t>Description:     </a:t>
            </a:r>
            <a:r>
              <a:rPr lang="en-US" sz="1050" dirty="0"/>
              <a:t>Associates model reference voltages with </a:t>
            </a:r>
            <a:r>
              <a:rPr lang="en-US" sz="1050" dirty="0" err="1"/>
              <a:t>signal_names</a:t>
            </a:r>
            <a:endParaRPr lang="en-US" sz="1050" dirty="0"/>
          </a:p>
          <a:p>
            <a:pPr marL="0" indent="0">
              <a:buNone/>
            </a:pPr>
            <a:r>
              <a:rPr lang="en-US" sz="1050" i="1" dirty="0"/>
              <a:t>Sub-</a:t>
            </a:r>
            <a:r>
              <a:rPr lang="en-US" sz="1050" i="1" dirty="0" err="1"/>
              <a:t>Params</a:t>
            </a:r>
            <a:r>
              <a:rPr lang="en-US" sz="1050" i="1" dirty="0"/>
              <a:t>:    </a:t>
            </a:r>
            <a:r>
              <a:rPr lang="en-US" sz="1050" dirty="0" err="1"/>
              <a:t>pullup_signal_name</a:t>
            </a:r>
            <a:r>
              <a:rPr lang="en-US" sz="1050" dirty="0"/>
              <a:t> </a:t>
            </a:r>
            <a:r>
              <a:rPr lang="en-US" sz="1050" dirty="0" err="1"/>
              <a:t>pulldown_signal_name</a:t>
            </a:r>
            <a:r>
              <a:rPr lang="en-US" sz="1050" dirty="0"/>
              <a:t> </a:t>
            </a:r>
            <a:r>
              <a:rPr lang="en-US" sz="1050" dirty="0" err="1"/>
              <a:t>power_clamp_signal_name</a:t>
            </a:r>
            <a:r>
              <a:rPr lang="en-US" sz="1050" dirty="0"/>
              <a:t> </a:t>
            </a:r>
            <a:r>
              <a:rPr lang="en-US" sz="1050" dirty="0" err="1"/>
              <a:t>ground_clamp_signal_name</a:t>
            </a:r>
            <a:endParaRPr lang="en-US" sz="1050" dirty="0"/>
          </a:p>
          <a:p>
            <a:pPr marL="0" indent="0">
              <a:buNone/>
            </a:pPr>
            <a:r>
              <a:rPr lang="en-US" sz="1050" i="1" dirty="0"/>
              <a:t>Usage Rules:   </a:t>
            </a:r>
            <a:r>
              <a:rPr lang="en-US" sz="1050" dirty="0"/>
              <a:t>If this section exists, signal names are specified for each buffer instance pullup, </a:t>
            </a:r>
            <a:r>
              <a:rPr lang="en-US" sz="1050" dirty="0" err="1"/>
              <a:t>pulldown</a:t>
            </a:r>
            <a:r>
              <a:rPr lang="en-US" sz="1050" dirty="0"/>
              <a:t>, power </a:t>
            </a:r>
            <a:r>
              <a:rPr lang="en-US" sz="1050" dirty="0" err="1"/>
              <a:t>clampo</a:t>
            </a:r>
            <a:r>
              <a:rPr lang="en-US" sz="1050" dirty="0"/>
              <a:t> and ground clamp reference. The first column must contain a pin_name of a pin in the [Pin] section. The pin in the pin section may not have </a:t>
            </a:r>
            <a:r>
              <a:rPr lang="en-US" sz="1050" dirty="0" err="1"/>
              <a:t>model_name</a:t>
            </a:r>
            <a:r>
              <a:rPr lang="en-US" sz="1050" dirty="0"/>
              <a:t> POWER, GND or NC. The remaining columns specify the supply voltages for the model instance associated with the pin_name. The second column, </a:t>
            </a:r>
            <a:r>
              <a:rPr lang="en-US" sz="1050" dirty="0" err="1"/>
              <a:t>pullup_signal_name</a:t>
            </a:r>
            <a:r>
              <a:rPr lang="en-US" sz="1050" dirty="0"/>
              <a:t>, gives the data book name for the pullup reference voltage on the model.  The third column, </a:t>
            </a:r>
            <a:r>
              <a:rPr lang="en-US" sz="1050" dirty="0" err="1"/>
              <a:t>pulldown_signal_name</a:t>
            </a:r>
            <a:r>
              <a:rPr lang="en-US" sz="1050" dirty="0"/>
              <a:t>, gives the data book name for the </a:t>
            </a:r>
            <a:r>
              <a:rPr lang="en-US" sz="1050" dirty="0" err="1"/>
              <a:t>pulldown</a:t>
            </a:r>
            <a:r>
              <a:rPr lang="en-US" sz="1050" dirty="0"/>
              <a:t> reference voltage on the model.  Each line must contain either three or five columns. If the line contains three columns, then the power clamp reference is the same as the pullup reference, and the ground clamp reference is the same as the </a:t>
            </a:r>
            <a:r>
              <a:rPr lang="en-US" sz="1050" dirty="0" err="1"/>
              <a:t>pulldown</a:t>
            </a:r>
            <a:r>
              <a:rPr lang="en-US" sz="1050" dirty="0"/>
              <a:t> </a:t>
            </a:r>
            <a:r>
              <a:rPr lang="en-US" sz="1050" dirty="0" err="1"/>
              <a:t>referenc</a:t>
            </a:r>
            <a:r>
              <a:rPr lang="en-US" sz="1050" dirty="0"/>
              <a:t>. If there is five columns, then column four is the </a:t>
            </a:r>
            <a:r>
              <a:rPr lang="en-US" sz="1050" dirty="0" err="1"/>
              <a:t>power_clamp_signal_name</a:t>
            </a:r>
            <a:r>
              <a:rPr lang="en-US" sz="1050" dirty="0"/>
              <a:t> and column five is the </a:t>
            </a:r>
            <a:r>
              <a:rPr lang="en-US" sz="1050" dirty="0" err="1"/>
              <a:t>ground_clamp_signal_name</a:t>
            </a:r>
            <a:r>
              <a:rPr lang="en-US" sz="1050" dirty="0"/>
              <a:t>. </a:t>
            </a:r>
          </a:p>
          <a:p>
            <a:pPr marL="0" indent="0">
              <a:buNone/>
            </a:pPr>
            <a:r>
              <a:rPr lang="en-US" sz="1050" dirty="0"/>
              <a:t>Column length limits are:</a:t>
            </a:r>
          </a:p>
          <a:p>
            <a:pPr marL="0" indent="0">
              <a:buNone/>
            </a:pPr>
            <a:r>
              <a:rPr lang="en-US" sz="1050" dirty="0"/>
              <a:t>[Buffer Supplies]                           5 characters max</a:t>
            </a:r>
          </a:p>
          <a:p>
            <a:pPr marL="0" indent="0">
              <a:buNone/>
            </a:pPr>
            <a:r>
              <a:rPr lang="en-US" sz="1050" dirty="0" err="1"/>
              <a:t>pullup_signal_name</a:t>
            </a:r>
            <a:r>
              <a:rPr lang="en-US" sz="1050" dirty="0"/>
              <a:t>                      40 characters max</a:t>
            </a:r>
          </a:p>
          <a:p>
            <a:pPr marL="0" indent="0">
              <a:buNone/>
            </a:pPr>
            <a:r>
              <a:rPr lang="en-US" sz="1050" dirty="0" err="1"/>
              <a:t>pulldown_signal_name</a:t>
            </a:r>
            <a:r>
              <a:rPr lang="en-US" sz="1050" dirty="0"/>
              <a:t>                 40 characters max</a:t>
            </a:r>
          </a:p>
          <a:p>
            <a:pPr marL="0" indent="0">
              <a:buNone/>
            </a:pPr>
            <a:r>
              <a:rPr lang="en-US" sz="1050" dirty="0" err="1"/>
              <a:t>power_clamp_signal_name</a:t>
            </a:r>
            <a:r>
              <a:rPr lang="en-US" sz="1050" dirty="0"/>
              <a:t>           40 characters max</a:t>
            </a:r>
          </a:p>
          <a:p>
            <a:pPr marL="0" indent="0">
              <a:buNone/>
            </a:pPr>
            <a:r>
              <a:rPr lang="en-US" sz="1050" dirty="0" err="1"/>
              <a:t>ground_clamp_signal_name</a:t>
            </a:r>
            <a:r>
              <a:rPr lang="en-US" sz="1050" dirty="0"/>
              <a:t>         40 characters max</a:t>
            </a:r>
          </a:p>
          <a:p>
            <a:pPr marL="0" indent="0">
              <a:buNone/>
            </a:pPr>
            <a:r>
              <a:rPr lang="en-US" sz="1050" i="1" dirty="0"/>
              <a:t>Example:</a:t>
            </a:r>
            <a:endParaRPr lang="en-US" sz="1050" dirty="0"/>
          </a:p>
          <a:p>
            <a:pPr marL="0" indent="0">
              <a:buNone/>
            </a:pPr>
            <a:r>
              <a:rPr lang="en-US" sz="1050" dirty="0"/>
              <a:t>[Buffer Supplies]   </a:t>
            </a:r>
            <a:r>
              <a:rPr lang="en-US" sz="1050" dirty="0" err="1"/>
              <a:t>signal_name</a:t>
            </a:r>
            <a:r>
              <a:rPr lang="en-US" sz="1050" dirty="0"/>
              <a:t>|</a:t>
            </a:r>
          </a:p>
          <a:p>
            <a:pPr marL="0" indent="0">
              <a:buNone/>
            </a:pPr>
            <a:r>
              <a:rPr lang="en-US" sz="1050" dirty="0"/>
              <a:t>A1   VCC VSS</a:t>
            </a:r>
          </a:p>
          <a:p>
            <a:pPr marL="0" indent="0">
              <a:buNone/>
            </a:pPr>
            <a:r>
              <a:rPr lang="en-US" sz="1050" dirty="0"/>
              <a:t>A2   VCC VSS</a:t>
            </a:r>
          </a:p>
          <a:p>
            <a:pPr marL="0" indent="0">
              <a:buNone/>
            </a:pPr>
            <a:r>
              <a:rPr lang="en-US" sz="1050" dirty="0"/>
              <a:t>A3   VCC VSS VDD VSS</a:t>
            </a:r>
          </a:p>
          <a:p>
            <a:pPr marL="0" indent="0">
              <a:buNone/>
            </a:pPr>
            <a:r>
              <a:rPr lang="en-US" sz="1050" dirty="0"/>
              <a:t>A4   VCC VSS VDD GND</a:t>
            </a:r>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6</a:t>
            </a:fld>
            <a:r>
              <a:rPr lang="en-US" smtClean="0"/>
              <a:t>	 	</a:t>
            </a:r>
          </a:p>
          <a:p>
            <a:endParaRPr lang="en-US" smtClean="0"/>
          </a:p>
          <a:p>
            <a:endParaRPr lang="en-US" dirty="0"/>
          </a:p>
        </p:txBody>
      </p:sp>
    </p:spTree>
    <p:extLst>
      <p:ext uri="{BB962C8B-B14F-4D97-AF65-F5344CB8AC3E}">
        <p14:creationId xmlns:p14="http://schemas.microsoft.com/office/powerpoint/2010/main" val="250436146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IBIS File</a:t>
            </a:r>
            <a:endParaRPr lang="en-US" dirty="0"/>
          </a:p>
        </p:txBody>
      </p:sp>
      <p:sp>
        <p:nvSpPr>
          <p:cNvPr id="3" name="Content Placeholder 2"/>
          <p:cNvSpPr>
            <a:spLocks noGrp="1"/>
          </p:cNvSpPr>
          <p:nvPr>
            <p:ph idx="1"/>
          </p:nvPr>
        </p:nvSpPr>
        <p:spPr>
          <a:xfrm>
            <a:off x="1143000" y="990600"/>
            <a:ext cx="7162800" cy="4876800"/>
          </a:xfrm>
        </p:spPr>
        <p:txBody>
          <a:bodyPr/>
          <a:lstStyle/>
          <a:p>
            <a:pPr marL="0" indent="0">
              <a:buNone/>
            </a:pPr>
            <a:r>
              <a:rPr lang="en-US" sz="1100" dirty="0"/>
              <a:t>[Pin]   </a:t>
            </a:r>
            <a:r>
              <a:rPr lang="en-US" sz="1100" dirty="0" err="1"/>
              <a:t>signal_name</a:t>
            </a:r>
            <a:r>
              <a:rPr lang="en-US" sz="1100" dirty="0"/>
              <a:t>     </a:t>
            </a:r>
            <a:r>
              <a:rPr lang="en-US" sz="1100" dirty="0" err="1"/>
              <a:t>model_name</a:t>
            </a:r>
            <a:r>
              <a:rPr lang="en-US" sz="1100" dirty="0"/>
              <a:t>      </a:t>
            </a:r>
            <a:r>
              <a:rPr lang="en-US" sz="1100" dirty="0" err="1"/>
              <a:t>R_pin</a:t>
            </a:r>
            <a:r>
              <a:rPr lang="en-US" sz="1100" dirty="0"/>
              <a:t>   </a:t>
            </a:r>
            <a:r>
              <a:rPr lang="en-US" sz="1100" dirty="0" err="1"/>
              <a:t>L_pin</a:t>
            </a:r>
            <a:r>
              <a:rPr lang="en-US" sz="1100" dirty="0"/>
              <a:t>   </a:t>
            </a:r>
            <a:r>
              <a:rPr lang="en-US" sz="1100" dirty="0" err="1"/>
              <a:t>C_pin</a:t>
            </a:r>
            <a:endParaRPr lang="en-US" sz="1100" dirty="0"/>
          </a:p>
          <a:p>
            <a:pPr marL="0" indent="0">
              <a:buNone/>
            </a:pPr>
            <a:endParaRPr lang="en-US" sz="1100" dirty="0"/>
          </a:p>
          <a:p>
            <a:pPr marL="0" indent="0">
              <a:buNone/>
            </a:pPr>
            <a:r>
              <a:rPr lang="en-US" sz="1100" dirty="0"/>
              <a:t>  1     </a:t>
            </a:r>
            <a:r>
              <a:rPr lang="en-US" sz="1100" dirty="0" smtClean="0"/>
              <a:t>VDDQ	POWER</a:t>
            </a:r>
            <a:endParaRPr lang="en-US" sz="1100" dirty="0"/>
          </a:p>
          <a:p>
            <a:pPr marL="0" indent="0">
              <a:buNone/>
            </a:pPr>
            <a:r>
              <a:rPr lang="en-US" sz="1100" dirty="0"/>
              <a:t>  2     </a:t>
            </a:r>
            <a:r>
              <a:rPr lang="en-US" sz="1100" dirty="0" smtClean="0"/>
              <a:t>VDDQ</a:t>
            </a:r>
            <a:r>
              <a:rPr lang="en-US" sz="1100" dirty="0" smtClean="0"/>
              <a:t>	POWER</a:t>
            </a:r>
            <a:endParaRPr lang="en-US" sz="1100" dirty="0"/>
          </a:p>
          <a:p>
            <a:pPr marL="0" indent="0">
              <a:buNone/>
            </a:pPr>
            <a:r>
              <a:rPr lang="en-US" sz="1100" dirty="0"/>
              <a:t>  3     VSSQ </a:t>
            </a:r>
            <a:r>
              <a:rPr lang="en-US" sz="1100" dirty="0" smtClean="0"/>
              <a:t>	GND</a:t>
            </a:r>
            <a:endParaRPr lang="en-US" sz="1100" dirty="0"/>
          </a:p>
          <a:p>
            <a:pPr marL="0" indent="0">
              <a:buNone/>
            </a:pPr>
            <a:r>
              <a:rPr lang="en-US" sz="1100" dirty="0"/>
              <a:t>  4 </a:t>
            </a:r>
            <a:r>
              <a:rPr lang="en-US" sz="1100" dirty="0" smtClean="0"/>
              <a:t>    DQ0</a:t>
            </a:r>
            <a:r>
              <a:rPr lang="en-US" sz="1100" dirty="0" smtClean="0"/>
              <a:t>	DQ</a:t>
            </a:r>
            <a:endParaRPr lang="en-US" sz="1100" dirty="0"/>
          </a:p>
          <a:p>
            <a:pPr marL="0" indent="0">
              <a:buNone/>
            </a:pPr>
            <a:r>
              <a:rPr lang="en-US" sz="1100" dirty="0"/>
              <a:t>  5     </a:t>
            </a:r>
            <a:r>
              <a:rPr lang="en-US" sz="1100" dirty="0" smtClean="0"/>
              <a:t>DQ1</a:t>
            </a:r>
            <a:r>
              <a:rPr lang="en-US" sz="1100" dirty="0" smtClean="0"/>
              <a:t>	DQ</a:t>
            </a:r>
            <a:endParaRPr lang="en-US" sz="1100" dirty="0"/>
          </a:p>
          <a:p>
            <a:pPr marL="0" indent="0">
              <a:buNone/>
            </a:pPr>
            <a:r>
              <a:rPr lang="en-US" sz="1100" dirty="0"/>
              <a:t>  6     DQS</a:t>
            </a:r>
            <a:r>
              <a:rPr lang="en-US" sz="1100" dirty="0" smtClean="0"/>
              <a:t>+	DQS</a:t>
            </a:r>
            <a:endParaRPr lang="en-US" sz="1100" dirty="0"/>
          </a:p>
          <a:p>
            <a:pPr marL="0" indent="0">
              <a:buNone/>
            </a:pPr>
            <a:r>
              <a:rPr lang="en-US" sz="1100" dirty="0"/>
              <a:t>  7     </a:t>
            </a:r>
            <a:r>
              <a:rPr lang="en-US" sz="1100" dirty="0" smtClean="0"/>
              <a:t>DQS-	DQS</a:t>
            </a:r>
            <a:endParaRPr lang="en-US" sz="1100" dirty="0"/>
          </a:p>
          <a:p>
            <a:pPr marL="0" indent="0">
              <a:buNone/>
            </a:pPr>
            <a:r>
              <a:rPr lang="en-US" sz="1100" dirty="0"/>
              <a:t>  8     </a:t>
            </a:r>
            <a:r>
              <a:rPr lang="en-US" sz="1100" dirty="0" smtClean="0"/>
              <a:t>A0	ADDCMD</a:t>
            </a:r>
            <a:endParaRPr lang="en-US" sz="1100" dirty="0"/>
          </a:p>
          <a:p>
            <a:pPr marL="0" indent="0">
              <a:buNone/>
            </a:pPr>
            <a:r>
              <a:rPr lang="en-US" sz="1100" dirty="0"/>
              <a:t>  9     </a:t>
            </a:r>
            <a:r>
              <a:rPr lang="en-US" sz="1100" dirty="0" smtClean="0"/>
              <a:t>A1	ADDCMD</a:t>
            </a:r>
            <a:endParaRPr lang="en-US" sz="1100" dirty="0"/>
          </a:p>
          <a:p>
            <a:pPr marL="0" indent="0">
              <a:buNone/>
            </a:pPr>
            <a:r>
              <a:rPr lang="en-US" sz="1100" dirty="0"/>
              <a:t>|</a:t>
            </a:r>
          </a:p>
          <a:p>
            <a:pPr marL="0" indent="0">
              <a:buNone/>
            </a:pPr>
            <a:r>
              <a:rPr lang="en-US" sz="1100" dirty="0"/>
              <a:t>[Diff Pins]</a:t>
            </a:r>
          </a:p>
          <a:p>
            <a:pPr marL="0" indent="0">
              <a:buNone/>
            </a:pPr>
            <a:r>
              <a:rPr lang="en-US" sz="1100" dirty="0"/>
              <a:t>6 7</a:t>
            </a:r>
          </a:p>
          <a:p>
            <a:pPr marL="0" indent="0">
              <a:buNone/>
            </a:pPr>
            <a:r>
              <a:rPr lang="en-US" sz="1100" dirty="0"/>
              <a:t>|</a:t>
            </a:r>
          </a:p>
          <a:p>
            <a:pPr marL="0" indent="0">
              <a:buNone/>
            </a:pPr>
            <a:r>
              <a:rPr lang="en-US" sz="1100" dirty="0"/>
              <a:t>[Model Selector]  </a:t>
            </a:r>
            <a:r>
              <a:rPr lang="en-US" sz="1100" dirty="0" smtClean="0"/>
              <a:t>   DQ</a:t>
            </a:r>
            <a:endParaRPr lang="en-US" sz="1100" dirty="0"/>
          </a:p>
          <a:p>
            <a:pPr marL="0" indent="0">
              <a:buNone/>
            </a:pPr>
            <a:r>
              <a:rPr lang="en-US" sz="1100" dirty="0"/>
              <a:t>DQ_34_2133 </a:t>
            </a:r>
            <a:r>
              <a:rPr lang="en-US" sz="1100" dirty="0" smtClean="0"/>
              <a:t>		DQ </a:t>
            </a:r>
            <a:r>
              <a:rPr lang="en-US" sz="1100" dirty="0"/>
              <a:t>Driving</a:t>
            </a:r>
          </a:p>
          <a:p>
            <a:pPr marL="0" indent="0">
              <a:buNone/>
            </a:pPr>
            <a:r>
              <a:rPr lang="en-US" sz="1100" dirty="0"/>
              <a:t>DQ_IN_ODT240_2133 </a:t>
            </a:r>
            <a:r>
              <a:rPr lang="en-US" sz="1100" dirty="0" smtClean="0"/>
              <a:t>	DQ </a:t>
            </a:r>
            <a:r>
              <a:rPr lang="en-US" sz="1100" dirty="0"/>
              <a:t>Receiving</a:t>
            </a:r>
          </a:p>
          <a:p>
            <a:pPr marL="0" indent="0">
              <a:buNone/>
            </a:pPr>
            <a:r>
              <a:rPr lang="en-US" sz="1100" dirty="0"/>
              <a:t>[Model Selector] </a:t>
            </a:r>
            <a:r>
              <a:rPr lang="en-US" sz="1100" dirty="0" smtClean="0"/>
              <a:t>    DQS</a:t>
            </a:r>
            <a:endParaRPr lang="en-US" sz="1100" dirty="0"/>
          </a:p>
          <a:p>
            <a:pPr marL="0" indent="0">
              <a:buNone/>
            </a:pPr>
            <a:r>
              <a:rPr lang="en-US" sz="1100" dirty="0"/>
              <a:t>DQS_2133           </a:t>
            </a:r>
            <a:r>
              <a:rPr lang="en-US" sz="1100" dirty="0" smtClean="0"/>
              <a:t>	DQS </a:t>
            </a:r>
            <a:r>
              <a:rPr lang="en-US" sz="1100" dirty="0"/>
              <a:t>Driving</a:t>
            </a:r>
          </a:p>
          <a:p>
            <a:pPr marL="0" indent="0">
              <a:buNone/>
            </a:pPr>
            <a:r>
              <a:rPr lang="en-US" sz="1100" dirty="0"/>
              <a:t>DQS_IN_2133        </a:t>
            </a:r>
            <a:r>
              <a:rPr lang="en-US" sz="1100" dirty="0" smtClean="0"/>
              <a:t>	DQS </a:t>
            </a:r>
            <a:r>
              <a:rPr lang="en-US" sz="1100" dirty="0"/>
              <a:t>Receiving</a:t>
            </a:r>
          </a:p>
          <a:p>
            <a:pPr marL="0" indent="0">
              <a:buNone/>
            </a:pPr>
            <a:r>
              <a:rPr lang="en-US" sz="1100" dirty="0"/>
              <a:t>[Model Selector] </a:t>
            </a:r>
            <a:r>
              <a:rPr lang="en-US" sz="1100" dirty="0" smtClean="0"/>
              <a:t>    ADDCMD</a:t>
            </a:r>
            <a:endParaRPr lang="en-US" sz="1100" dirty="0"/>
          </a:p>
          <a:p>
            <a:pPr marL="0" indent="0">
              <a:buNone/>
            </a:pPr>
            <a:r>
              <a:rPr lang="en-US" sz="1100" dirty="0" err="1"/>
              <a:t>ADDCMD_Near</a:t>
            </a:r>
            <a:r>
              <a:rPr lang="en-US" sz="1100" dirty="0"/>
              <a:t>        </a:t>
            </a:r>
            <a:r>
              <a:rPr lang="en-US" sz="1100" dirty="0" smtClean="0"/>
              <a:t>	ADDCMD </a:t>
            </a:r>
            <a:r>
              <a:rPr lang="en-US" sz="1100" dirty="0"/>
              <a:t>Near</a:t>
            </a:r>
          </a:p>
          <a:p>
            <a:pPr marL="0" indent="0">
              <a:buNone/>
            </a:pPr>
            <a:r>
              <a:rPr lang="en-US" sz="1100" dirty="0" err="1"/>
              <a:t>ADDCMD_Far</a:t>
            </a:r>
            <a:r>
              <a:rPr lang="en-US" sz="1100" dirty="0"/>
              <a:t>         </a:t>
            </a:r>
            <a:r>
              <a:rPr lang="en-US" sz="1100" dirty="0" smtClean="0"/>
              <a:t>	ADDCMD </a:t>
            </a:r>
            <a:r>
              <a:rPr lang="en-US" sz="1100" dirty="0"/>
              <a:t>Far </a:t>
            </a:r>
          </a:p>
        </p:txBody>
      </p:sp>
      <p:sp>
        <p:nvSpPr>
          <p:cNvPr id="4" name="Footer Placeholder 3"/>
          <p:cNvSpPr>
            <a:spLocks noGrp="1"/>
          </p:cNvSpPr>
          <p:nvPr>
            <p:ph type="ftr" sz="quarter" idx="3"/>
          </p:nvPr>
        </p:nvSpPr>
        <p:spPr/>
        <p:txBody>
          <a:bodyPr/>
          <a:lstStyle/>
          <a:p>
            <a:fld id="{64DFFA53-7A85-49BB-896B-3AD28954ACCD}" type="slidenum">
              <a:rPr lang="en-US" smtClean="0"/>
              <a:pPr/>
              <a:t>7</a:t>
            </a:fld>
            <a:r>
              <a:rPr lang="en-US" smtClean="0"/>
              <a:t>	 	</a:t>
            </a:r>
          </a:p>
          <a:p>
            <a:endParaRPr lang="en-US" smtClean="0"/>
          </a:p>
          <a:p>
            <a:endParaRPr lang="en-US" dirty="0"/>
          </a:p>
        </p:txBody>
      </p:sp>
    </p:spTree>
    <p:extLst>
      <p:ext uri="{BB962C8B-B14F-4D97-AF65-F5344CB8AC3E}">
        <p14:creationId xmlns:p14="http://schemas.microsoft.com/office/powerpoint/2010/main" val="49966299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Example IBIS </a:t>
            </a:r>
            <a:r>
              <a:rPr lang="en-US" sz="3200" dirty="0" smtClean="0"/>
              <a:t>Component Enhanced</a:t>
            </a:r>
            <a:endParaRPr lang="en-US" sz="3200" dirty="0"/>
          </a:p>
        </p:txBody>
      </p:sp>
      <p:sp>
        <p:nvSpPr>
          <p:cNvPr id="3" name="Content Placeholder 2"/>
          <p:cNvSpPr>
            <a:spLocks noGrp="1"/>
          </p:cNvSpPr>
          <p:nvPr>
            <p:ph idx="1"/>
          </p:nvPr>
        </p:nvSpPr>
        <p:spPr/>
        <p:txBody>
          <a:bodyPr/>
          <a:lstStyle/>
          <a:p>
            <a:pPr marL="0" indent="0">
              <a:buNone/>
            </a:pPr>
            <a:r>
              <a:rPr lang="en-US" sz="1400" dirty="0"/>
              <a:t>[Die Supply Pad]</a:t>
            </a:r>
          </a:p>
          <a:p>
            <a:pPr marL="0" indent="0">
              <a:buNone/>
            </a:pPr>
            <a:r>
              <a:rPr lang="en-US" sz="1400" dirty="0"/>
              <a:t>| If a supply signal name is not in this list then one can assume that there</a:t>
            </a:r>
          </a:p>
          <a:p>
            <a:pPr marL="0" indent="0">
              <a:buNone/>
            </a:pPr>
            <a:r>
              <a:rPr lang="en-US" sz="1400" dirty="0"/>
              <a:t>| are the same number of Die Supply Pads as there are supply pins for that</a:t>
            </a:r>
          </a:p>
          <a:p>
            <a:pPr marL="0" indent="0">
              <a:buNone/>
            </a:pPr>
            <a:r>
              <a:rPr lang="en-US" sz="1400" dirty="0"/>
              <a:t>| signal name, and that their Die Supply Pad names are the same as the Pin number</a:t>
            </a:r>
          </a:p>
          <a:p>
            <a:pPr marL="0" indent="0">
              <a:buNone/>
            </a:pPr>
            <a:r>
              <a:rPr lang="en-US" sz="1400" dirty="0" smtClean="0"/>
              <a:t>VDDQ_1 </a:t>
            </a:r>
            <a:r>
              <a:rPr lang="en-US" sz="1400" dirty="0"/>
              <a:t>VDDQ</a:t>
            </a:r>
          </a:p>
          <a:p>
            <a:pPr marL="0" indent="0">
              <a:buNone/>
            </a:pPr>
            <a:r>
              <a:rPr lang="en-US" sz="1400" dirty="0" smtClean="0"/>
              <a:t>VDDQ_2 </a:t>
            </a:r>
            <a:r>
              <a:rPr lang="en-US" sz="1400" dirty="0"/>
              <a:t>VDDQ</a:t>
            </a:r>
          </a:p>
          <a:p>
            <a:pPr marL="0" indent="0">
              <a:buNone/>
            </a:pPr>
            <a:r>
              <a:rPr lang="en-US" sz="1400" dirty="0" smtClean="0"/>
              <a:t>VDDQ_3 </a:t>
            </a:r>
            <a:r>
              <a:rPr lang="en-US" sz="1400" dirty="0"/>
              <a:t>VDDQ</a:t>
            </a:r>
          </a:p>
          <a:p>
            <a:pPr marL="0" indent="0">
              <a:buNone/>
            </a:pPr>
            <a:r>
              <a:rPr lang="en-US" sz="1400" dirty="0" smtClean="0"/>
              <a:t>VSSQ_1 </a:t>
            </a:r>
            <a:r>
              <a:rPr lang="en-US" sz="1400" dirty="0"/>
              <a:t>VSSQ</a:t>
            </a:r>
          </a:p>
          <a:p>
            <a:pPr marL="0" indent="0">
              <a:buNone/>
            </a:pPr>
            <a:r>
              <a:rPr lang="en-US" sz="1400" dirty="0" smtClean="0"/>
              <a:t>VSSQ_2 </a:t>
            </a:r>
            <a:r>
              <a:rPr lang="en-US" sz="1400" dirty="0"/>
              <a:t>VSSQ</a:t>
            </a:r>
          </a:p>
          <a:p>
            <a:pPr marL="0" indent="0">
              <a:buNone/>
            </a:pPr>
            <a:r>
              <a:rPr lang="en-US" sz="1400" dirty="0"/>
              <a:t>|</a:t>
            </a:r>
          </a:p>
          <a:p>
            <a:pPr marL="0" indent="0">
              <a:buNone/>
            </a:pPr>
            <a:r>
              <a:rPr lang="en-US" sz="1400" dirty="0"/>
              <a:t>[Buffer Supplies]</a:t>
            </a:r>
          </a:p>
          <a:p>
            <a:pPr marL="0" indent="0">
              <a:buNone/>
            </a:pPr>
            <a:r>
              <a:rPr lang="en-US" sz="1400" dirty="0"/>
              <a:t>4 VDDQ VSSQ</a:t>
            </a:r>
          </a:p>
          <a:p>
            <a:pPr marL="0" indent="0">
              <a:buNone/>
            </a:pPr>
            <a:r>
              <a:rPr lang="en-US" sz="1400" dirty="0"/>
              <a:t>5 VDDQ VSSQ</a:t>
            </a:r>
          </a:p>
          <a:p>
            <a:pPr marL="0" indent="0">
              <a:buNone/>
            </a:pPr>
            <a:r>
              <a:rPr lang="en-US" sz="1400" dirty="0"/>
              <a:t>6 VDDQ VSSQ</a:t>
            </a:r>
          </a:p>
          <a:p>
            <a:pPr marL="0" indent="0">
              <a:buNone/>
            </a:pPr>
            <a:r>
              <a:rPr lang="en-US" sz="1400" dirty="0"/>
              <a:t>7 VDDQ VSSQ</a:t>
            </a:r>
          </a:p>
          <a:p>
            <a:pPr marL="0" indent="0">
              <a:buNone/>
            </a:pPr>
            <a:r>
              <a:rPr lang="en-US" sz="1400" dirty="0"/>
              <a:t>8 VDDQ VSSQ</a:t>
            </a:r>
          </a:p>
          <a:p>
            <a:pPr marL="0" indent="0">
              <a:buNone/>
            </a:pPr>
            <a:r>
              <a:rPr lang="en-US" sz="1400" dirty="0"/>
              <a:t>9 VDDQ VSSQ</a:t>
            </a:r>
          </a:p>
        </p:txBody>
      </p:sp>
      <p:sp>
        <p:nvSpPr>
          <p:cNvPr id="4" name="Footer Placeholder 3"/>
          <p:cNvSpPr>
            <a:spLocks noGrp="1"/>
          </p:cNvSpPr>
          <p:nvPr>
            <p:ph type="ftr" sz="quarter" idx="3"/>
          </p:nvPr>
        </p:nvSpPr>
        <p:spPr/>
        <p:txBody>
          <a:bodyPr/>
          <a:lstStyle/>
          <a:p>
            <a:fld id="{64DFFA53-7A85-49BB-896B-3AD28954ACCD}" type="slidenum">
              <a:rPr lang="en-US" smtClean="0"/>
              <a:pPr/>
              <a:t>8</a:t>
            </a:fld>
            <a:r>
              <a:rPr lang="en-US" smtClean="0"/>
              <a:t>	 	</a:t>
            </a:r>
          </a:p>
          <a:p>
            <a:endParaRPr lang="en-US" smtClean="0"/>
          </a:p>
          <a:p>
            <a:endParaRPr lang="en-US" dirty="0"/>
          </a:p>
        </p:txBody>
      </p:sp>
    </p:spTree>
    <p:extLst>
      <p:ext uri="{BB962C8B-B14F-4D97-AF65-F5344CB8AC3E}">
        <p14:creationId xmlns:p14="http://schemas.microsoft.com/office/powerpoint/2010/main" val="247596671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 Shorthand Notation</a:t>
            </a:r>
            <a:endParaRPr lang="en-US" dirty="0"/>
          </a:p>
        </p:txBody>
      </p:sp>
      <p:sp>
        <p:nvSpPr>
          <p:cNvPr id="3" name="Content Placeholder 2"/>
          <p:cNvSpPr>
            <a:spLocks noGrp="1"/>
          </p:cNvSpPr>
          <p:nvPr>
            <p:ph idx="1"/>
          </p:nvPr>
        </p:nvSpPr>
        <p:spPr/>
        <p:txBody>
          <a:bodyPr/>
          <a:lstStyle/>
          <a:p>
            <a:pPr marL="0" indent="0">
              <a:buNone/>
            </a:pPr>
            <a:r>
              <a:rPr lang="en-US" sz="1600" dirty="0"/>
              <a:t>Pins</a:t>
            </a:r>
          </a:p>
          <a:p>
            <a:pPr marL="400050" lvl="1" indent="0">
              <a:buNone/>
            </a:pPr>
            <a:r>
              <a:rPr lang="en-US" sz="1600" dirty="0" smtClean="0"/>
              <a:t>Pin</a:t>
            </a:r>
            <a:r>
              <a:rPr lang="en-US" sz="1600" dirty="0"/>
              <a:t>.&lt;</a:t>
            </a:r>
            <a:r>
              <a:rPr lang="en-US" sz="1600" dirty="0" smtClean="0"/>
              <a:t>Pin number</a:t>
            </a:r>
            <a:r>
              <a:rPr lang="en-US" sz="1600" dirty="0"/>
              <a:t>&gt;</a:t>
            </a:r>
          </a:p>
          <a:p>
            <a:pPr marL="0" indent="0">
              <a:buNone/>
            </a:pPr>
            <a:r>
              <a:rPr lang="en-US" sz="1600" dirty="0" smtClean="0"/>
              <a:t>Die </a:t>
            </a:r>
            <a:r>
              <a:rPr lang="en-US" sz="1600" dirty="0"/>
              <a:t>Pads</a:t>
            </a:r>
          </a:p>
          <a:p>
            <a:pPr marL="400050" lvl="1" indent="0">
              <a:buNone/>
            </a:pPr>
            <a:r>
              <a:rPr lang="en-US" sz="1600" dirty="0" smtClean="0"/>
              <a:t>Pad</a:t>
            </a:r>
            <a:r>
              <a:rPr lang="en-US" sz="1600" dirty="0"/>
              <a:t>.&lt;</a:t>
            </a:r>
            <a:r>
              <a:rPr lang="en-US" sz="1600" dirty="0" err="1" smtClean="0"/>
              <a:t>Pin_number</a:t>
            </a:r>
            <a:r>
              <a:rPr lang="en-US" sz="1600" dirty="0" smtClean="0"/>
              <a:t> | Die supply pad&gt;</a:t>
            </a:r>
            <a:endParaRPr lang="en-US" sz="1600" dirty="0"/>
          </a:p>
          <a:p>
            <a:pPr marL="0" indent="0">
              <a:buNone/>
            </a:pPr>
            <a:r>
              <a:rPr lang="en-US" sz="1600" dirty="0" smtClean="0"/>
              <a:t>Buffer</a:t>
            </a:r>
            <a:endParaRPr lang="en-US" sz="1600" dirty="0"/>
          </a:p>
          <a:p>
            <a:pPr marL="400050" lvl="1" indent="0">
              <a:buNone/>
            </a:pPr>
            <a:r>
              <a:rPr lang="en-US" sz="1600" dirty="0" err="1"/>
              <a:t>Buf</a:t>
            </a:r>
            <a:r>
              <a:rPr lang="en-US" sz="1600" dirty="0"/>
              <a:t>.&lt;Pin number&gt;</a:t>
            </a:r>
          </a:p>
          <a:p>
            <a:pPr marL="400050" lvl="1" indent="0">
              <a:buNone/>
            </a:pPr>
            <a:r>
              <a:rPr lang="en-US" sz="1600" dirty="0" err="1" smtClean="0"/>
              <a:t>Buf_PUR</a:t>
            </a:r>
            <a:r>
              <a:rPr lang="en-US" sz="1600" dirty="0"/>
              <a:t>.&lt;Pin number&gt;</a:t>
            </a:r>
          </a:p>
          <a:p>
            <a:pPr marL="400050" lvl="1" indent="0">
              <a:buNone/>
            </a:pPr>
            <a:r>
              <a:rPr lang="en-US" sz="1600" dirty="0" err="1"/>
              <a:t>Buf_PDR</a:t>
            </a:r>
            <a:r>
              <a:rPr lang="en-US" sz="1600" dirty="0"/>
              <a:t>.&lt;Pin number&gt;</a:t>
            </a:r>
          </a:p>
          <a:p>
            <a:pPr marL="400050" lvl="1" indent="0">
              <a:buNone/>
            </a:pPr>
            <a:r>
              <a:rPr lang="en-US" sz="1600" dirty="0" err="1"/>
              <a:t>Buf_PCR</a:t>
            </a:r>
            <a:r>
              <a:rPr lang="en-US" sz="1600" dirty="0"/>
              <a:t>.&lt;Pin number&gt;</a:t>
            </a:r>
          </a:p>
          <a:p>
            <a:pPr marL="400050" lvl="1" indent="0">
              <a:buNone/>
            </a:pPr>
            <a:r>
              <a:rPr lang="en-US" sz="1600" dirty="0" err="1"/>
              <a:t>Buf_GCR</a:t>
            </a:r>
            <a:r>
              <a:rPr lang="en-US" sz="1600" dirty="0"/>
              <a:t>.&lt;Pin number</a:t>
            </a:r>
            <a:r>
              <a:rPr lang="en-US" sz="1600" dirty="0" smtClean="0"/>
              <a:t>&gt;</a:t>
            </a:r>
          </a:p>
          <a:p>
            <a:pPr marL="0" indent="0">
              <a:buNone/>
            </a:pPr>
            <a:r>
              <a:rPr lang="en-US" sz="1600" dirty="0" smtClean="0"/>
              <a:t>Same As</a:t>
            </a:r>
          </a:p>
          <a:p>
            <a:pPr marL="400050" lvl="1" indent="0">
              <a:buNone/>
            </a:pPr>
            <a:r>
              <a:rPr lang="en-US" dirty="0" smtClean="0"/>
              <a:t>(Pin (</a:t>
            </a:r>
            <a:r>
              <a:rPr lang="en-US" dirty="0" err="1" smtClean="0"/>
              <a:t>Pin_number</a:t>
            </a:r>
            <a:r>
              <a:rPr lang="en-US" dirty="0" smtClean="0"/>
              <a:t> &lt;Pin number&gt;))</a:t>
            </a:r>
          </a:p>
          <a:p>
            <a:pPr marL="400050" lvl="1" indent="0">
              <a:buNone/>
            </a:pPr>
            <a:r>
              <a:rPr lang="en-US" dirty="0"/>
              <a:t>(Pad (</a:t>
            </a:r>
            <a:r>
              <a:rPr lang="en-US" dirty="0" err="1"/>
              <a:t>Pin_number</a:t>
            </a:r>
            <a:r>
              <a:rPr lang="en-US" dirty="0"/>
              <a:t> &lt;Pin number&gt;))</a:t>
            </a:r>
          </a:p>
          <a:p>
            <a:pPr marL="400050" lvl="1" indent="0">
              <a:buNone/>
            </a:pPr>
            <a:r>
              <a:rPr lang="en-US" dirty="0" smtClean="0"/>
              <a:t>(</a:t>
            </a:r>
            <a:r>
              <a:rPr lang="en-US" dirty="0" err="1" smtClean="0"/>
              <a:t>Buf</a:t>
            </a:r>
            <a:r>
              <a:rPr lang="en-US" dirty="0" smtClean="0"/>
              <a:t> </a:t>
            </a:r>
            <a:r>
              <a:rPr lang="en-US" dirty="0"/>
              <a:t>(</a:t>
            </a:r>
            <a:r>
              <a:rPr lang="en-US" dirty="0" err="1"/>
              <a:t>Pin_number</a:t>
            </a:r>
            <a:r>
              <a:rPr lang="en-US" dirty="0"/>
              <a:t> &lt;Pin number&gt;))</a:t>
            </a:r>
          </a:p>
          <a:p>
            <a:pPr marL="400050" lvl="1" indent="0">
              <a:buNone/>
            </a:pPr>
            <a:endParaRPr lang="en-US"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9</a:t>
            </a:fld>
            <a:r>
              <a:rPr lang="en-US" smtClean="0"/>
              <a:t>	 	</a:t>
            </a:r>
          </a:p>
          <a:p>
            <a:endParaRPr lang="en-US" smtClean="0"/>
          </a:p>
          <a:p>
            <a:endParaRPr lang="en-US" dirty="0"/>
          </a:p>
        </p:txBody>
      </p:sp>
    </p:spTree>
    <p:extLst>
      <p:ext uri="{BB962C8B-B14F-4D97-AF65-F5344CB8AC3E}">
        <p14:creationId xmlns:p14="http://schemas.microsoft.com/office/powerpoint/2010/main" val="3583808419"/>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2558</TotalTime>
  <Words>1464</Words>
  <Application>Microsoft Office PowerPoint</Application>
  <PresentationFormat>On-screen Show (4:3)</PresentationFormat>
  <Paragraphs>330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Package and On-Die Interconnect Decisions Made and Proposed Solutions</vt:lpstr>
      <vt:lpstr>Overview</vt:lpstr>
      <vt:lpstr>Decisions Made</vt:lpstr>
      <vt:lpstr>What These Decisions Mean</vt:lpstr>
      <vt:lpstr>Enhancement to IBIS Component to Support a List of Die Supply Pads</vt:lpstr>
      <vt:lpstr>Enhancement to IBIS Component to Support a Buffer Reference Voltage Signal Names</vt:lpstr>
      <vt:lpstr>Example IBIS File</vt:lpstr>
      <vt:lpstr>Example IBIS Component Enhanced</vt:lpstr>
      <vt:lpstr>Port Shorthand Notation</vt:lpstr>
      <vt:lpstr>BIRD 125 Port Naming</vt:lpstr>
      <vt:lpstr>BIRD 125 [Package Circuit]</vt:lpstr>
      <vt:lpstr>EMD-Like is Equivalent to BIRD 125 </vt:lpstr>
      <vt:lpstr>Subckt Example Shorthand</vt:lpstr>
      <vt:lpstr>Package Models</vt:lpstr>
      <vt:lpstr>On Die Models</vt:lpstr>
      <vt:lpstr>Merging On-Die Model into Package Model</vt:lpstr>
      <vt:lpstr>Signal Name Supply (PDN) Ports</vt:lpstr>
      <vt:lpstr>Model Name Signal (I/O) Ports</vt:lpstr>
      <vt:lpstr>Next Decisions</vt:lpstr>
      <vt:lpstr>Conclusion</vt:lpstr>
    </vt:vector>
  </TitlesOfParts>
  <Company>Think Marketing,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wkatz</cp:lastModifiedBy>
  <cp:revision>167</cp:revision>
  <dcterms:created xsi:type="dcterms:W3CDTF">2010-01-20T19:11:57Z</dcterms:created>
  <dcterms:modified xsi:type="dcterms:W3CDTF">2013-12-03T21:04:55Z</dcterms:modified>
</cp:coreProperties>
</file>