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422" r:id="rId3"/>
    <p:sldId id="463" r:id="rId4"/>
    <p:sldId id="466" r:id="rId5"/>
    <p:sldId id="471" r:id="rId6"/>
    <p:sldId id="472" r:id="rId7"/>
    <p:sldId id="475" r:id="rId8"/>
    <p:sldId id="473" r:id="rId9"/>
    <p:sldId id="477" r:id="rId10"/>
    <p:sldId id="478" r:id="rId11"/>
    <p:sldId id="479" r:id="rId12"/>
    <p:sldId id="476" r:id="rId13"/>
    <p:sldId id="480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5" autoAdjust="0"/>
    <p:restoredTop sz="94565" autoAdjust="0"/>
  </p:normalViewPr>
  <p:slideViewPr>
    <p:cSldViewPr>
      <p:cViewPr varScale="1">
        <p:scale>
          <a:sx n="82" d="100"/>
          <a:sy n="82" d="100"/>
        </p:scale>
        <p:origin x="-7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3404"/>
    </p:cViewPr>
  </p:sorterViewPr>
  <p:notesViewPr>
    <p:cSldViewPr>
      <p:cViewPr varScale="1">
        <p:scale>
          <a:sx n="61" d="100"/>
          <a:sy n="61" d="100"/>
        </p:scale>
        <p:origin x="-2652" y="-7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01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9F6FD4D-D99A-4AF1-BBDC-87F92717B91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4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355E3-9C1C-45ED-A930-D7A0EEAED4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64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28194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36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052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6064608"/>
            <a:ext cx="990599" cy="6886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2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2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sz="4000" dirty="0" smtClean="0"/>
              <a:t>Interconnect Modeling – Reference Confusion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Bob Ross, </a:t>
            </a:r>
            <a:r>
              <a:rPr lang="en-US" sz="2800" dirty="0" err="1" smtClean="0"/>
              <a:t>Teraspeed</a:t>
            </a:r>
            <a:r>
              <a:rPr lang="en-US" sz="2800" dirty="0" smtClean="0"/>
              <a:t> Labs</a:t>
            </a:r>
            <a:br>
              <a:rPr lang="en-US" sz="2800" dirty="0" smtClean="0"/>
            </a:br>
            <a:r>
              <a:rPr lang="en-US" sz="2800" dirty="0" smtClean="0"/>
              <a:t>bob@teraspeedlabs.com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997857" y="3352800"/>
            <a:ext cx="7315200" cy="1219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 smtClean="0"/>
              <a:t>IBIS Interconnect Task Group</a:t>
            </a:r>
          </a:p>
          <a:p>
            <a:pPr marL="0" indent="0" algn="ctr">
              <a:buNone/>
            </a:pPr>
            <a:r>
              <a:rPr lang="en-US" smtClean="0"/>
              <a:t>August </a:t>
            </a:r>
            <a:r>
              <a:rPr lang="en-US" smtClean="0"/>
              <a:t>23</a:t>
            </a:r>
            <a:r>
              <a:rPr lang="en-US" smtClean="0"/>
              <a:t>, </a:t>
            </a:r>
            <a:r>
              <a:rPr lang="en-US" dirty="0" smtClean="0"/>
              <a:t>2017</a:t>
            </a:r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47975" cy="365125"/>
          </a:xfrm>
        </p:spPr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657" y="5181600"/>
            <a:ext cx="16256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46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Page 22, Draft5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14395" y="51816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Add </a:t>
            </a:r>
            <a:r>
              <a:rPr lang="en-US" b="1" dirty="0" err="1" smtClean="0"/>
              <a:t>bus_label</a:t>
            </a:r>
            <a:r>
              <a:rPr lang="en-US" b="1" dirty="0"/>
              <a:t> </a:t>
            </a:r>
            <a:r>
              <a:rPr lang="en-US" b="1" dirty="0" smtClean="0"/>
              <a:t>and </a:t>
            </a:r>
            <a:r>
              <a:rPr lang="en-US" b="1" dirty="0" err="1" smtClean="0"/>
              <a:t>pad_name</a:t>
            </a:r>
            <a:r>
              <a:rPr lang="en-US" b="1" dirty="0" smtClean="0"/>
              <a:t> – they can be reference qualifiers for *_Rails per Table 41 at the selected locations (e.g., </a:t>
            </a:r>
            <a:r>
              <a:rPr lang="en-US" b="1" dirty="0" err="1" smtClean="0"/>
              <a:t>bus_label</a:t>
            </a:r>
            <a:r>
              <a:rPr lang="en-US" b="1" dirty="0" smtClean="0"/>
              <a:t> can be used for </a:t>
            </a:r>
            <a:r>
              <a:rPr lang="en-US" b="1" dirty="0" err="1" smtClean="0"/>
              <a:t>Buffer_Rail</a:t>
            </a:r>
            <a:r>
              <a:rPr lang="en-US" b="1" dirty="0" smtClean="0"/>
              <a:t>, </a:t>
            </a:r>
            <a:r>
              <a:rPr lang="en-US" b="1" dirty="0" err="1" smtClean="0"/>
              <a:t>Pad_Rail</a:t>
            </a:r>
            <a:r>
              <a:rPr lang="en-US" b="1" dirty="0" smtClean="0"/>
              <a:t>, </a:t>
            </a:r>
            <a:r>
              <a:rPr lang="en-US" b="1" dirty="0" err="1" smtClean="0"/>
              <a:t>Pin_Rail</a:t>
            </a:r>
            <a:r>
              <a:rPr lang="en-US" b="1" dirty="0" smtClean="0"/>
              <a:t>)</a:t>
            </a:r>
          </a:p>
          <a:p>
            <a:endParaRPr lang="en-US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41121"/>
            <a:ext cx="7207296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3654468" y="2514600"/>
            <a:ext cx="20574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7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Table 41, Draft5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662529"/>
              </p:ext>
            </p:extLst>
          </p:nvPr>
        </p:nvGraphicFramePr>
        <p:xfrm>
          <a:off x="1066800" y="1828800"/>
          <a:ext cx="6858001" cy="4191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7800"/>
                <a:gridCol w="933637"/>
                <a:gridCol w="1030721"/>
                <a:gridCol w="970091"/>
                <a:gridCol w="970091"/>
                <a:gridCol w="1505661"/>
              </a:tblGrid>
              <a:tr h="276842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err="1">
                          <a:effectLst/>
                        </a:rPr>
                        <a:t>Terminal_type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Terminal_type_qualifier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Aggressor_Only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 anchor="b"/>
                </a:tc>
              </a:tr>
              <a:tr h="4741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pin_name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signal_name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bus_label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pad_name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8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 err="1">
                          <a:effectLst/>
                        </a:rPr>
                        <a:t>Pin_I</a:t>
                      </a:r>
                      <a:r>
                        <a:rPr lang="en-US" sz="1200" dirty="0">
                          <a:effectLst/>
                        </a:rPr>
                        <a:t>/O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A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2768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Pad_I/O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A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2768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Buffer_I/O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A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2768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Pin_Rail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Y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Y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Y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2768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Pad_Rail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Y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Y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Z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2768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Buffer_Rail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Y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Y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2768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Pullup_ref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2768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Pulldown_ref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4741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Power_clamp_ref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4741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Gnd_clamp_ref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  <a:tr h="2768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Ext_ref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3025" marR="73025" marT="36830" marB="36830"/>
                </a:tc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452562" y="1421044"/>
            <a:ext cx="769143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Table 41 – Allowed </a:t>
            </a:r>
            <a:r>
              <a:rPr kumimoji="0" lang="en-US" altLang="zh-CN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Terminal_type</a:t>
            </a:r>
            <a:r>
              <a:rPr kumimoji="0" lang="en-US" altLang="zh-CN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Associations</a:t>
            </a:r>
            <a:r>
              <a:rPr kumimoji="0" lang="en-US" altLang="zh-CN" sz="1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</a:t>
            </a:r>
            <a:r>
              <a:rPr kumimoji="0" lang="en-US" altLang="zh-CN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38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3600" dirty="0" smtClean="0"/>
              <a:t>One Reference per</a:t>
            </a:r>
            <a:br>
              <a:rPr lang="en-US" sz="3600" dirty="0" smtClean="0"/>
            </a:br>
            <a:r>
              <a:rPr lang="en-US" sz="3600" dirty="0" smtClean="0"/>
              <a:t>[Interconnect Model]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</a:t>
            </a:r>
            <a:r>
              <a:rPr lang="en-US" dirty="0" smtClean="0"/>
              <a:t>erivation with one reference (all rails shorted to it)</a:t>
            </a:r>
          </a:p>
          <a:p>
            <a:r>
              <a:rPr lang="en-US" dirty="0" smtClean="0"/>
              <a:t>(s2p single reference at VSS creates ideal short for VSS path or forces both the S11 and S22 references to one </a:t>
            </a:r>
            <a:r>
              <a:rPr lang="en-US" dirty="0" err="1" smtClean="0"/>
              <a:t>Terminal_type</a:t>
            </a:r>
            <a:r>
              <a:rPr lang="en-US" dirty="0" smtClean="0"/>
              <a:t> location – physically different than connections to VSS path endpoints)</a:t>
            </a:r>
          </a:p>
          <a:p>
            <a:r>
              <a:rPr lang="en-US" dirty="0" smtClean="0"/>
              <a:t>Best to include the PDN’s with I/</a:t>
            </a:r>
            <a:r>
              <a:rPr lang="en-US" dirty="0" err="1" smtClean="0"/>
              <a:t>Os</a:t>
            </a:r>
            <a:r>
              <a:rPr lang="en-US" dirty="0" smtClean="0"/>
              <a:t> for common reference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17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3600" dirty="0" smtClean="0"/>
              <a:t>Observations, Questions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references connect?</a:t>
            </a:r>
          </a:p>
          <a:p>
            <a:r>
              <a:rPr lang="en-US" dirty="0" smtClean="0"/>
              <a:t>References are not known for IBIS-ISS – can be any rail terminal</a:t>
            </a:r>
          </a:p>
          <a:p>
            <a:r>
              <a:rPr lang="en-US" dirty="0" smtClean="0"/>
              <a:t>N+1 terminal is Touchstone reference</a:t>
            </a:r>
          </a:p>
          <a:p>
            <a:r>
              <a:rPr lang="en-US" dirty="0" smtClean="0"/>
              <a:t>Actual PDN and I/O connections based on known keywords – [Pin Mapping], [Pin], [Die Supply Pads], [Bus Label] for more detail</a:t>
            </a:r>
          </a:p>
          <a:p>
            <a:r>
              <a:rPr lang="en-US" dirty="0" smtClean="0"/>
              <a:t>Do Buffer-to-Pad references connect to Pad-to-Pin references?  (Could connect VSS to VDD)</a:t>
            </a:r>
          </a:p>
          <a:p>
            <a:r>
              <a:rPr lang="en-US" dirty="0" smtClean="0"/>
              <a:t>References are confusing to 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71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3600" dirty="0" smtClean="0"/>
              <a:t>Focus – Legal Splitting of Info in [Interconnect Model Set]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Buffer-to-Pad with Pad-to-Pin [Interconnect Model]</a:t>
            </a:r>
            <a:r>
              <a:rPr lang="en-US" dirty="0"/>
              <a:t> </a:t>
            </a:r>
            <a:r>
              <a:rPr lang="en-US" dirty="0" smtClean="0"/>
              <a:t>connections</a:t>
            </a:r>
          </a:p>
          <a:p>
            <a:r>
              <a:rPr lang="en-US" dirty="0" smtClean="0"/>
              <a:t>I/O and PDN connections (Example 6)</a:t>
            </a:r>
          </a:p>
          <a:p>
            <a:r>
              <a:rPr lang="en-US" dirty="0" smtClean="0"/>
              <a:t>References – especially for I/O connections</a:t>
            </a:r>
          </a:p>
          <a:p>
            <a:r>
              <a:rPr lang="en-US" dirty="0" smtClean="0"/>
              <a:t>Touchstone connections, N+1 terminal reference</a:t>
            </a:r>
          </a:p>
          <a:p>
            <a:endParaRPr lang="en-US" dirty="0" smtClean="0"/>
          </a:p>
          <a:p>
            <a:r>
              <a:rPr lang="en-US" dirty="0" smtClean="0"/>
              <a:t>How do references connect? </a:t>
            </a:r>
            <a:endParaRPr lang="en-US" dirty="0"/>
          </a:p>
          <a:p>
            <a:r>
              <a:rPr lang="en-US" dirty="0" smtClean="0"/>
              <a:t>What about mismatched terminal types? Keywords can be used</a:t>
            </a:r>
          </a:p>
          <a:p>
            <a:r>
              <a:rPr lang="en-US" dirty="0" smtClean="0"/>
              <a:t>What about PDN self-referencing? No problem for known N+1 terminal, but not clear with IBIS-ISS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7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37986" y="1447800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37986" y="4035468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60932" y="4038600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57800" y="1447800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043" y="2788084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0329" y="2832100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080" y="5410200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809" y="5407068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62627" y="343514"/>
            <a:ext cx="8305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[Interconnect Model] Blocks in [Interconnect Model Set]</a:t>
            </a:r>
            <a:endParaRPr lang="en-US" sz="24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724400" y="1063668"/>
            <a:ext cx="0" cy="494665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62000" y="3536993"/>
            <a:ext cx="77724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33600" y="89751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Buffer-to-Pad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662808" y="908995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Pad-to-Pin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81000" y="1614845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I/O Paths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28600" y="4262735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PDN Paths (POWER, GND)</a:t>
            </a:r>
            <a:endParaRPr lang="en-US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176386" y="16764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182127" y="1984177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173254" y="22860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173254" y="4285699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182127" y="45720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697787" y="1697215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749729" y="1984177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182127" y="48768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238998" y="1709368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749729" y="22860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260932" y="1984177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266673" y="22860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697787" y="4285699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770060" y="4285699"/>
            <a:ext cx="2423810" cy="2863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38998" y="4876800"/>
            <a:ext cx="2463204" cy="2526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60932" y="48768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238998" y="4285699"/>
            <a:ext cx="2466075" cy="27139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266672" y="4285699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770060" y="45720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770060" y="48768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1796030" y="4879641"/>
            <a:ext cx="2470113" cy="24976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796030" y="52578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708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37986" y="1447800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37986" y="4035468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60932" y="4038600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57800" y="1447800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043" y="2788084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030" y="2819400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687" y="5407068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809" y="5407068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62627" y="343514"/>
            <a:ext cx="8305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[Interconnect Model Set] – 16 Reference Combinations</a:t>
            </a:r>
            <a:endParaRPr lang="en-US" sz="24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724400" y="1063668"/>
            <a:ext cx="0" cy="494665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62000" y="3536993"/>
            <a:ext cx="77724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33600" y="89751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Buffer-to-Pad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662808" y="908995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Pad-to-Pin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81000" y="1614845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I/O Paths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28600" y="4262735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PDN Paths (POWER, GND)</a:t>
            </a:r>
            <a:endParaRPr lang="en-US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176386" y="16764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182127" y="1984177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173254" y="22860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173254" y="4285699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182127" y="45720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697787" y="1697215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749729" y="1984177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182127" y="48768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238998" y="1709368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749729" y="22860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260932" y="1984177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266673" y="22860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697787" y="4285699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770060" y="4285699"/>
            <a:ext cx="2423810" cy="2863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38998" y="4876800"/>
            <a:ext cx="2463204" cy="2526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60932" y="48768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238998" y="4285699"/>
            <a:ext cx="2466075" cy="27139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266672" y="4285699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770060" y="45720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770060" y="48768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1796030" y="4879641"/>
            <a:ext cx="2470113" cy="24976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796030" y="52578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08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37986" y="1447800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37986" y="4035468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60932" y="4038600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57800" y="1447800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043" y="2788084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030" y="2819400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143" y="5407068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809" y="5407068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62627" y="343514"/>
            <a:ext cx="8305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[Interconnect Model Set] – 16 Reference Combinations</a:t>
            </a:r>
            <a:endParaRPr lang="en-US" sz="24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724400" y="1063668"/>
            <a:ext cx="0" cy="494665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62000" y="3536993"/>
            <a:ext cx="77724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33600" y="89751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Buffer-to-Pad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662808" y="908995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Pad-to-Pin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81000" y="1614845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I/O Paths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28600" y="4262735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PDN Paths (POWER, GND)</a:t>
            </a:r>
            <a:endParaRPr lang="en-US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176386" y="16764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182127" y="1984177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173254" y="22860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173254" y="4285699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182127" y="45720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697787" y="1697215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749729" y="1984177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182127" y="48768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238998" y="1709368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749729" y="22860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260932" y="1984177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266673" y="22860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697787" y="4285699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770060" y="4285699"/>
            <a:ext cx="2423810" cy="2863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38998" y="4876800"/>
            <a:ext cx="2463204" cy="2526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60932" y="48768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238998" y="4285699"/>
            <a:ext cx="2466075" cy="27139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266672" y="4285699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770060" y="45720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770060" y="48768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1796030" y="4879641"/>
            <a:ext cx="2470113" cy="24976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796030" y="52578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90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37986" y="1447800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37986" y="4035468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60932" y="4038600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57800" y="1447800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043" y="2788084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215" y="2819400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687" y="5407068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809" y="5407068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62627" y="343514"/>
            <a:ext cx="8305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[Interconnect Model Set] – 16 Reference Combinations</a:t>
            </a:r>
            <a:endParaRPr lang="en-US" sz="24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724400" y="1063668"/>
            <a:ext cx="0" cy="494665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62000" y="3536993"/>
            <a:ext cx="77724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33600" y="89751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Buffer-to-Pad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662808" y="908995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Pad-to-Pin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81000" y="1614845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I/O Paths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28600" y="4262735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PDN Paths (POWER, GND)</a:t>
            </a:r>
            <a:endParaRPr lang="en-US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176386" y="16764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182127" y="1984177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173254" y="22860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173254" y="4285699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182127" y="45720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697787" y="1697215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749729" y="1984177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182127" y="48768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238998" y="1709368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749729" y="22860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260932" y="1984177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266673" y="22860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697787" y="4285699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770060" y="4285699"/>
            <a:ext cx="2423810" cy="2863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38998" y="4876800"/>
            <a:ext cx="2463204" cy="2526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60932" y="48768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238998" y="4285699"/>
            <a:ext cx="2466075" cy="27139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266672" y="4285699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770060" y="45720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770060" y="48768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1796030" y="4879641"/>
            <a:ext cx="2470113" cy="24976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796030" y="52578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971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37986" y="1447800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37986" y="4035468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60932" y="4038600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57800" y="1447800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043" y="2788084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215" y="2819400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342" y="5410200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809" y="5407068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62627" y="343514"/>
            <a:ext cx="8305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[Interconnect Model Set] – 16 Reference Combinations</a:t>
            </a:r>
            <a:endParaRPr lang="en-US" sz="24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724400" y="1063668"/>
            <a:ext cx="0" cy="494665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62000" y="3536993"/>
            <a:ext cx="77724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33600" y="89751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Buffer-to-Pad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662808" y="908995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Pad-to-Pin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81000" y="1614845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I/O Paths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28600" y="4262735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PDN Paths (POWER, GND)</a:t>
            </a:r>
            <a:endParaRPr lang="en-US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176386" y="16764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182127" y="1984177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173254" y="22860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173254" y="4285699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182127" y="45720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697787" y="1697215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749729" y="1984177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182127" y="48768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238998" y="1709368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749729" y="22860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260932" y="1984177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266673" y="22860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697787" y="4285699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770060" y="4285699"/>
            <a:ext cx="2423810" cy="2863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38998" y="4876800"/>
            <a:ext cx="2463204" cy="2526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60932" y="48768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238998" y="4285699"/>
            <a:ext cx="2466075" cy="27139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266672" y="4285699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770060" y="45720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770060" y="48768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1796030" y="4879641"/>
            <a:ext cx="2470113" cy="24976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796030" y="52578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63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37986" y="1447800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37986" y="4035468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60932" y="4038600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57800" y="1447800"/>
            <a:ext cx="2438400" cy="1371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043" y="2788084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030" y="2819400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687" y="5407068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809" y="5407068"/>
            <a:ext cx="493713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62627" y="343514"/>
            <a:ext cx="8305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[Interconnect Model Set] – 16 Reference Combinations</a:t>
            </a:r>
            <a:endParaRPr lang="en-US" sz="24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724400" y="1063668"/>
            <a:ext cx="0" cy="494665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62000" y="3536993"/>
            <a:ext cx="7772400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33600" y="89751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Buffer-to-Pad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662808" y="908995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Pad-to-Pin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81000" y="1614845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I/O Paths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28600" y="4262735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PDN Paths (POWER, GND)</a:t>
            </a:r>
            <a:endParaRPr lang="en-US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176386" y="16764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182127" y="1984177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173254" y="22860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173254" y="4285699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182127" y="45720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697787" y="1697215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749729" y="1984177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182127" y="4876800"/>
            <a:ext cx="108454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238998" y="1709368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749729" y="22860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260932" y="1984177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266673" y="22860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697787" y="4285699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770060" y="4285699"/>
            <a:ext cx="2423810" cy="2863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38998" y="4876800"/>
            <a:ext cx="2463204" cy="2526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60932" y="48768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238998" y="4285699"/>
            <a:ext cx="2466075" cy="27139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266672" y="4285699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770060" y="45720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770060" y="48768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1796030" y="4879641"/>
            <a:ext cx="2470113" cy="24976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796030" y="5257800"/>
            <a:ext cx="244414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83806" y="6010318"/>
            <a:ext cx="6298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 Four Times Four Pad-to-Pin Combinations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286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Example 6, Draft5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2017 Teraspeed Labs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8077200" cy="3237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75361" y="4724400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11, 12 are illegal, change back to one reference</a:t>
            </a:r>
          </a:p>
          <a:p>
            <a:endParaRPr lang="en-US" b="1" dirty="0" smtClean="0"/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VSS | Reference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08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25765</TotalTime>
  <Words>517</Words>
  <Application>Microsoft Office PowerPoint</Application>
  <PresentationFormat>On-screen Show (4:3)</PresentationFormat>
  <Paragraphs>162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Executive</vt:lpstr>
      <vt:lpstr>Interconnect Modeling – Reference Confusion  Bob Ross, Teraspeed Labs bob@teraspeedlabs.com  </vt:lpstr>
      <vt:lpstr>Focus – Legal Splitting of Info in [Interconnect Model Set]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6, Draft5</vt:lpstr>
      <vt:lpstr>Page 22, Draft5</vt:lpstr>
      <vt:lpstr>Table 41, Draft5</vt:lpstr>
      <vt:lpstr>One Reference per [Interconnect Model]</vt:lpstr>
      <vt:lpstr>Observations, Questions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Dagostino</dc:creator>
  <cp:lastModifiedBy>Bob</cp:lastModifiedBy>
  <cp:revision>1097</cp:revision>
  <cp:lastPrinted>2014-09-15T17:44:41Z</cp:lastPrinted>
  <dcterms:created xsi:type="dcterms:W3CDTF">2014-08-14T21:20:06Z</dcterms:created>
  <dcterms:modified xsi:type="dcterms:W3CDTF">2017-08-23T16:06:42Z</dcterms:modified>
</cp:coreProperties>
</file>