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56" r:id="rId2"/>
    <p:sldId id="380" r:id="rId3"/>
    <p:sldId id="378" r:id="rId4"/>
    <p:sldId id="360" r:id="rId5"/>
    <p:sldId id="352" r:id="rId6"/>
    <p:sldId id="359" r:id="rId7"/>
    <p:sldId id="381" r:id="rId8"/>
    <p:sldId id="382" r:id="rId9"/>
    <p:sldId id="371" r:id="rId10"/>
    <p:sldId id="361" r:id="rId11"/>
    <p:sldId id="362" r:id="rId12"/>
    <p:sldId id="354" r:id="rId13"/>
    <p:sldId id="383" r:id="rId14"/>
    <p:sldId id="386" r:id="rId15"/>
    <p:sldId id="372" r:id="rId16"/>
    <p:sldId id="385" r:id="rId17"/>
    <p:sldId id="384" r:id="rId18"/>
    <p:sldId id="389" r:id="rId19"/>
    <p:sldId id="387" r:id="rId20"/>
    <p:sldId id="388" r:id="rId21"/>
    <p:sldId id="390" r:id="rId22"/>
    <p:sldId id="391" r:id="rId23"/>
    <p:sldId id="364" r:id="rId24"/>
    <p:sldId id="363" r:id="rId25"/>
    <p:sldId id="366" r:id="rId26"/>
    <p:sldId id="392" r:id="rId27"/>
    <p:sldId id="393" r:id="rId28"/>
    <p:sldId id="396" r:id="rId29"/>
    <p:sldId id="397" r:id="rId30"/>
    <p:sldId id="398" r:id="rId31"/>
    <p:sldId id="399" r:id="rId32"/>
    <p:sldId id="395" r:id="rId33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98" autoAdjust="0"/>
    <p:restoredTop sz="94585" autoAdjust="0"/>
  </p:normalViewPr>
  <p:slideViewPr>
    <p:cSldViewPr>
      <p:cViewPr varScale="1">
        <p:scale>
          <a:sx n="79" d="100"/>
          <a:sy n="79" d="100"/>
        </p:scale>
        <p:origin x="-6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9/22/2015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800" dirty="0" smtClean="0"/>
              <a:t>Updated Interconnect Proposal</a:t>
            </a:r>
            <a:br>
              <a:rPr lang="en-US" sz="48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343400"/>
            <a:ext cx="7315200" cy="121920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Draft Presented September 23, 2015 at the Interconnect Working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dirty="0" smtClean="0"/>
              <a:t>Copyright 2015 </a:t>
            </a:r>
            <a:r>
              <a:rPr lang="en-US" dirty="0" err="1" smtClean="0"/>
              <a:t>Teraspeed</a:t>
            </a:r>
            <a:r>
              <a:rPr lang="en-US" dirty="0" smtClean="0"/>
              <a:t>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With </a:t>
            </a:r>
            <a:r>
              <a:rPr lang="en-US" sz="4000" dirty="0" err="1" smtClean="0"/>
              <a:t>bus_label</a:t>
            </a:r>
            <a:r>
              <a:rPr lang="en-US" sz="4000" dirty="0" smtClean="0"/>
              <a:t> =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</a:t>
            </a:r>
            <a:r>
              <a:rPr lang="en-US" b="1" dirty="0"/>
              <a:t>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362994" y="5486400"/>
            <a:ext cx="52476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New optional </a:t>
            </a:r>
            <a:r>
              <a:rPr lang="en-US" b="1" dirty="0" err="1" smtClean="0"/>
              <a:t>Bus_signal_name</a:t>
            </a:r>
            <a:r>
              <a:rPr lang="en-US" b="1" dirty="0" smtClean="0"/>
              <a:t> </a:t>
            </a:r>
            <a:r>
              <a:rPr lang="en-US" b="1" dirty="0" err="1" smtClean="0"/>
              <a:t>subparameter</a:t>
            </a:r>
            <a:r>
              <a:rPr lang="en-US" b="1" dirty="0" smtClean="0"/>
              <a:t> indicates that POWER/GND </a:t>
            </a:r>
            <a:r>
              <a:rPr lang="en-US" b="1" dirty="0" err="1" smtClean="0"/>
              <a:t>signal_name</a:t>
            </a:r>
            <a:r>
              <a:rPr lang="en-US" b="1" dirty="0" smtClean="0"/>
              <a:t> pins are assumed and do not have to be listed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3211669" y="4421143"/>
            <a:ext cx="366511" cy="10652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4114800"/>
            <a:ext cx="6286500" cy="1037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Rectangle 14"/>
          <p:cNvSpPr/>
          <p:nvPr/>
        </p:nvSpPr>
        <p:spPr>
          <a:xfrm>
            <a:off x="3886200" y="4421143"/>
            <a:ext cx="1485900" cy="731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37138" y="2864643"/>
            <a:ext cx="1349062" cy="176885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891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using </a:t>
            </a:r>
            <a:r>
              <a:rPr lang="en-US" sz="4000" dirty="0" err="1" smtClean="0"/>
              <a:t>pin_names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not needed, all connections are pin-to-buffer</a:t>
            </a:r>
          </a:p>
          <a:p>
            <a:endParaRPr lang="en-US" sz="2000" b="1" dirty="0"/>
          </a:p>
          <a:p>
            <a:r>
              <a:rPr lang="en-US" sz="2000" b="1" dirty="0" smtClean="0"/>
              <a:t>(Similar to [Package] model direct connection to I/O buffer)</a:t>
            </a:r>
            <a:endParaRPr lang="en-US" sz="2000" b="1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66552"/>
            <a:ext cx="7976535" cy="281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3143250" y="1905000"/>
            <a:ext cx="361950" cy="2514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4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3069185" y="2596897"/>
            <a:ext cx="4410605" cy="7010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3100212" y="2895600"/>
            <a:ext cx="4379578" cy="13020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3099047" y="3831634"/>
            <a:ext cx="4354837" cy="30145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3100212" y="4419600"/>
            <a:ext cx="4375155" cy="87348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0740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Pin-to-Pad, Pad-to-Buffer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[Die Supply Pad] keyword</a:t>
            </a:r>
          </a:p>
          <a:p>
            <a:pPr lvl="1"/>
            <a:r>
              <a:rPr lang="en-US" sz="2000" dirty="0" smtClean="0"/>
              <a:t>Specifies the supply pad names for each supply</a:t>
            </a:r>
          </a:p>
          <a:p>
            <a:pPr lvl="1"/>
            <a:r>
              <a:rPr lang="en-US" sz="2000" dirty="0" smtClean="0"/>
              <a:t>Supports fewer or more pads than pins</a:t>
            </a:r>
          </a:p>
          <a:p>
            <a:r>
              <a:rPr lang="en-US" dirty="0" smtClean="0"/>
              <a:t>[Die Supply Pad]  </a:t>
            </a:r>
            <a:r>
              <a:rPr lang="en-US" dirty="0" err="1" smtClean="0"/>
              <a:t>signal_name</a:t>
            </a:r>
            <a:r>
              <a:rPr lang="en-US" dirty="0" smtClean="0"/>
              <a:t>   </a:t>
            </a:r>
            <a:r>
              <a:rPr lang="en-US" dirty="0" err="1" smtClean="0"/>
              <a:t>bus_label</a:t>
            </a:r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pad_name</a:t>
            </a:r>
            <a:r>
              <a:rPr lang="en-US" dirty="0" smtClean="0"/>
              <a:t>&gt;       &lt;name | NC&gt; &lt;name | NC&gt;</a:t>
            </a:r>
          </a:p>
          <a:p>
            <a:endParaRPr lang="en-US" dirty="0"/>
          </a:p>
          <a:p>
            <a:r>
              <a:rPr lang="en-US" dirty="0" smtClean="0"/>
              <a:t>Is </a:t>
            </a:r>
            <a:r>
              <a:rPr lang="en-US" dirty="0" err="1" smtClean="0"/>
              <a:t>bus_label</a:t>
            </a:r>
            <a:r>
              <a:rPr lang="en-US" dirty="0" smtClean="0"/>
              <a:t> needed??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216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Example with </a:t>
            </a:r>
            <a:br>
              <a:rPr lang="en-US" sz="4000" dirty="0" smtClean="0"/>
            </a:br>
            <a:r>
              <a:rPr lang="en-US" sz="4000" dirty="0" smtClean="0"/>
              <a:t>using </a:t>
            </a:r>
            <a:r>
              <a:rPr lang="en-US" sz="4000" dirty="0" err="1" smtClean="0"/>
              <a:t>pin_names</a:t>
            </a:r>
            <a:r>
              <a:rPr lang="en-US" sz="4000" dirty="0" smtClean="0"/>
              <a:t> and </a:t>
            </a:r>
            <a:r>
              <a:rPr lang="en-US" sz="4000" dirty="0" err="1" smtClean="0"/>
              <a:t>pad_names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[Pin Mapping] not needed</a:t>
            </a:r>
          </a:p>
          <a:p>
            <a:endParaRPr lang="en-US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399"/>
            <a:ext cx="6833102" cy="96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797175"/>
            <a:ext cx="7086600" cy="2504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18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Example using </a:t>
            </a:r>
            <a:r>
              <a:rPr lang="en-US" sz="4000" dirty="0" err="1" smtClean="0"/>
              <a:t>pin_names</a:t>
            </a:r>
            <a:r>
              <a:rPr lang="en-US" sz="4000" dirty="0" smtClean="0"/>
              <a:t> and </a:t>
            </a:r>
            <a:r>
              <a:rPr lang="en-US" sz="4000" dirty="0" err="1" smtClean="0"/>
              <a:t>pad_names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119716" y="2250541"/>
            <a:ext cx="728128" cy="955786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114800" y="4724400"/>
            <a:ext cx="688799" cy="88849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18601" cy="17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9" idx="3"/>
          </p:cNvCxnSpPr>
          <p:nvPr/>
        </p:nvCxnSpPr>
        <p:spPr>
          <a:xfrm>
            <a:off x="5228844" y="2590800"/>
            <a:ext cx="2250946" cy="60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8" idx="3"/>
          </p:cNvCxnSpPr>
          <p:nvPr/>
        </p:nvCxnSpPr>
        <p:spPr>
          <a:xfrm>
            <a:off x="5228844" y="2895600"/>
            <a:ext cx="225094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2" idx="3"/>
          </p:cNvCxnSpPr>
          <p:nvPr/>
        </p:nvCxnSpPr>
        <p:spPr>
          <a:xfrm>
            <a:off x="5225796" y="4126992"/>
            <a:ext cx="2228088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33" idx="3"/>
          </p:cNvCxnSpPr>
          <p:nvPr/>
        </p:nvCxnSpPr>
        <p:spPr>
          <a:xfrm>
            <a:off x="5228844" y="4419600"/>
            <a:ext cx="2246523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62074" y="3181290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P1a, P2a, G1a, G2a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2662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Pad-to-Buffer Example using </a:t>
            </a:r>
            <a:r>
              <a:rPr lang="en-US" sz="4000" dirty="0" err="1" smtClean="0"/>
              <a:t>pad_names</a:t>
            </a:r>
            <a:r>
              <a:rPr lang="en-US" sz="4000" dirty="0" smtClean="0"/>
              <a:t> and Buffer Nodes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[Pin Mapping] not needed</a:t>
            </a:r>
          </a:p>
          <a:p>
            <a:endParaRPr lang="en-US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399"/>
            <a:ext cx="6833102" cy="96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7011" y="2895600"/>
            <a:ext cx="6099175" cy="215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402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Pad-to-Buffer Example using </a:t>
            </a:r>
            <a:r>
              <a:rPr lang="en-US" sz="4000" dirty="0" err="1" smtClean="0"/>
              <a:t>pad_names</a:t>
            </a:r>
            <a:r>
              <a:rPr lang="en-US" sz="4000" dirty="0" smtClean="0"/>
              <a:t> and Buffer nodes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119716" y="2250541"/>
            <a:ext cx="728128" cy="95578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114800" y="4724400"/>
            <a:ext cx="688799" cy="88849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endCxn id="9" idx="1"/>
          </p:cNvCxnSpPr>
          <p:nvPr/>
        </p:nvCxnSpPr>
        <p:spPr>
          <a:xfrm flipV="1">
            <a:off x="3069185" y="2590800"/>
            <a:ext cx="1778659" cy="7620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8" idx="1"/>
          </p:cNvCxnSpPr>
          <p:nvPr/>
        </p:nvCxnSpPr>
        <p:spPr>
          <a:xfrm flipV="1">
            <a:off x="3100212" y="2895600"/>
            <a:ext cx="1747632" cy="13020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32" idx="1"/>
          </p:cNvCxnSpPr>
          <p:nvPr/>
        </p:nvCxnSpPr>
        <p:spPr>
          <a:xfrm>
            <a:off x="3099047" y="3831634"/>
            <a:ext cx="1745749" cy="29535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33" idx="1"/>
          </p:cNvCxnSpPr>
          <p:nvPr/>
        </p:nvCxnSpPr>
        <p:spPr>
          <a:xfrm flipV="1">
            <a:off x="3100212" y="4419600"/>
            <a:ext cx="1747632" cy="8734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0" y="2405268"/>
            <a:ext cx="13349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P1a</a:t>
            </a:r>
          </a:p>
          <a:p>
            <a:r>
              <a:rPr lang="en-US" sz="2000" b="1" dirty="0" smtClean="0"/>
              <a:t>P2a</a:t>
            </a:r>
            <a:endParaRPr lang="en-US" sz="20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334000" y="3936865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G1a</a:t>
            </a:r>
          </a:p>
          <a:p>
            <a:r>
              <a:rPr lang="en-US" sz="2000" b="1" dirty="0" smtClean="0"/>
              <a:t>G2a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74648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POWER/GND One-to-Several, Several-to-One Illustrations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Explicit connections available directly from </a:t>
            </a:r>
            <a:r>
              <a:rPr lang="en-US" dirty="0" err="1" smtClean="0"/>
              <a:t>pin_name</a:t>
            </a:r>
            <a:r>
              <a:rPr lang="en-US" dirty="0" smtClean="0"/>
              <a:t> and </a:t>
            </a:r>
            <a:r>
              <a:rPr lang="en-US" dirty="0" err="1" smtClean="0"/>
              <a:t>pad_name</a:t>
            </a:r>
            <a:endParaRPr lang="en-US" dirty="0" smtClean="0"/>
          </a:p>
          <a:p>
            <a:r>
              <a:rPr lang="en-US" dirty="0" smtClean="0"/>
              <a:t>No practical way to use </a:t>
            </a:r>
            <a:r>
              <a:rPr lang="en-US" dirty="0" err="1" smtClean="0"/>
              <a:t>signal_name</a:t>
            </a:r>
            <a:r>
              <a:rPr lang="en-US" dirty="0" smtClean="0"/>
              <a:t> unless </a:t>
            </a:r>
            <a:r>
              <a:rPr lang="en-US" dirty="0" err="1" smtClean="0"/>
              <a:t>signal_name</a:t>
            </a:r>
            <a:r>
              <a:rPr lang="en-US" dirty="0" smtClean="0"/>
              <a:t> is defined differently for one pin in several-to-one configurations, e.g., </a:t>
            </a:r>
            <a:r>
              <a:rPr lang="en-US" dirty="0" err="1" smtClean="0"/>
              <a:t>signal_names</a:t>
            </a:r>
            <a:r>
              <a:rPr lang="en-US" dirty="0" smtClean="0"/>
              <a:t> </a:t>
            </a:r>
            <a:r>
              <a:rPr lang="en-US" dirty="0" err="1" smtClean="0"/>
              <a:t>VDDa</a:t>
            </a:r>
            <a:r>
              <a:rPr lang="en-US" dirty="0" smtClean="0"/>
              <a:t>, </a:t>
            </a:r>
            <a:r>
              <a:rPr lang="en-US" dirty="0" err="1" smtClean="0"/>
              <a:t>VDDb</a:t>
            </a:r>
            <a:endParaRPr lang="en-US" dirty="0" smtClean="0"/>
          </a:p>
          <a:p>
            <a:r>
              <a:rPr lang="en-US" dirty="0" smtClean="0"/>
              <a:t>No practical way to define different </a:t>
            </a:r>
            <a:r>
              <a:rPr lang="en-US" dirty="0" err="1" smtClean="0"/>
              <a:t>bus_labels</a:t>
            </a:r>
            <a:r>
              <a:rPr lang="en-US" dirty="0" smtClean="0"/>
              <a:t> for one-to-several configurations</a:t>
            </a:r>
          </a:p>
          <a:p>
            <a:r>
              <a:rPr lang="en-US" dirty="0" smtClean="0"/>
              <a:t>Next slides illustrate several cases using </a:t>
            </a:r>
            <a:r>
              <a:rPr lang="en-US" dirty="0" err="1" smtClean="0"/>
              <a:t>pin_name</a:t>
            </a:r>
            <a:r>
              <a:rPr lang="en-US" dirty="0" smtClean="0"/>
              <a:t> and </a:t>
            </a:r>
            <a:r>
              <a:rPr lang="en-US" dirty="0" err="1" smtClean="0"/>
              <a:t>pad_name</a:t>
            </a:r>
            <a:r>
              <a:rPr lang="en-US" dirty="0" smtClean="0"/>
              <a:t>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707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One-to-Several Pin-to-Pad</a:t>
            </a:r>
            <a:br>
              <a:rPr lang="en-US" sz="4000" dirty="0" smtClean="0"/>
            </a:br>
            <a:r>
              <a:rPr lang="en-US" sz="4000" dirty="0" smtClean="0"/>
              <a:t>using </a:t>
            </a:r>
            <a:r>
              <a:rPr lang="en-US" sz="4000" dirty="0" err="1" smtClean="0"/>
              <a:t>pin_names</a:t>
            </a:r>
            <a:r>
              <a:rPr lang="en-US" sz="4000" dirty="0" smtClean="0"/>
              <a:t> &amp; </a:t>
            </a:r>
            <a:r>
              <a:rPr lang="en-US" sz="4000" dirty="0" err="1" smtClean="0"/>
              <a:t>pad_names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399"/>
            <a:ext cx="6833102" cy="96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6958" y="2956256"/>
            <a:ext cx="6742713" cy="222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95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Background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Simplified from earlier presentations from Randy Wolff, Walter Katz, and Interconnect Task Group chair Michael Mirmak: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www.eda.org/ibis/summits/may15/wolff2.pdf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www.eda.org/ibis/summits/jan15/katz.pdf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www.eda.org/ibis/summits/jun14/katz1.pdf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www.eda.org/ibis/summits/may14/wolff.pdf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www.eda.org/ibis/summits/jan14/katz.pdf</a:t>
            </a:r>
          </a:p>
          <a:p>
            <a:pPr lvl="1"/>
            <a:r>
              <a:rPr lang="en-US" dirty="0"/>
              <a:t>http://</a:t>
            </a:r>
            <a:r>
              <a:rPr lang="en-US" dirty="0" smtClean="0"/>
              <a:t>www.eda.org/ibis/summits/may13/wolff.pdf</a:t>
            </a:r>
          </a:p>
          <a:p>
            <a:pPr lvl="1"/>
            <a:r>
              <a:rPr lang="en-US" dirty="0" smtClean="0"/>
              <a:t>http</a:t>
            </a:r>
            <a:r>
              <a:rPr lang="en-US" dirty="0"/>
              <a:t>://</a:t>
            </a:r>
            <a:r>
              <a:rPr lang="en-US" dirty="0" smtClean="0"/>
              <a:t>www.eda.org/ibis/summits/jan13/mirmak2.pdf</a:t>
            </a:r>
          </a:p>
          <a:p>
            <a:pPr lvl="1"/>
            <a:r>
              <a:rPr lang="en-US" dirty="0"/>
              <a:t>http://www.eda.org/ibis/summits/jan13/katz.pdf</a:t>
            </a:r>
            <a:endParaRPr lang="en-US" dirty="0" smtClean="0"/>
          </a:p>
          <a:p>
            <a:r>
              <a:rPr lang="en-US" dirty="0" smtClean="0"/>
              <a:t>Terminology simplification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/>
              <a:t>m</a:t>
            </a:r>
            <a:r>
              <a:rPr lang="en-US" dirty="0" err="1" smtClean="0"/>
              <a:t>odel_name</a:t>
            </a:r>
            <a:r>
              <a:rPr lang="en-US" dirty="0" smtClean="0"/>
              <a:t> support</a:t>
            </a:r>
          </a:p>
          <a:p>
            <a:pPr lvl="1"/>
            <a:r>
              <a:rPr lang="en-US" dirty="0" smtClean="0"/>
              <a:t>No pre-layout distinction</a:t>
            </a:r>
          </a:p>
          <a:p>
            <a:pPr lvl="1"/>
            <a:r>
              <a:rPr lang="en-US" dirty="0" smtClean="0"/>
              <a:t>Simpler I/O buffer that uses existing IBIS syntax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Note, “I/O” here is generic for all 21 IBIS [Model] </a:t>
            </a:r>
            <a:r>
              <a:rPr lang="en-US" dirty="0" err="1" smtClean="0">
                <a:solidFill>
                  <a:srgbClr val="FF0000"/>
                </a:solidFill>
              </a:rPr>
              <a:t>Model_types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2389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One-to-Several</a:t>
            </a:r>
            <a:br>
              <a:rPr lang="en-US" sz="4000" dirty="0" smtClean="0"/>
            </a:br>
            <a:r>
              <a:rPr lang="en-US" sz="4000" dirty="0" smtClean="0"/>
              <a:t>Interconnect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119716" y="2250541"/>
            <a:ext cx="728128" cy="955786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114800" y="4724400"/>
            <a:ext cx="688799" cy="88849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18601" cy="17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9" idx="3"/>
          </p:cNvCxnSpPr>
          <p:nvPr/>
        </p:nvCxnSpPr>
        <p:spPr>
          <a:xfrm>
            <a:off x="5228844" y="2590800"/>
            <a:ext cx="2250946" cy="60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28" idx="3"/>
            <a:endCxn id="22" idx="1"/>
          </p:cNvCxnSpPr>
          <p:nvPr/>
        </p:nvCxnSpPr>
        <p:spPr>
          <a:xfrm flipV="1">
            <a:off x="5228844" y="2590800"/>
            <a:ext cx="2231136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4" idx="3"/>
          </p:cNvCxnSpPr>
          <p:nvPr/>
        </p:nvCxnSpPr>
        <p:spPr>
          <a:xfrm>
            <a:off x="5219700" y="3810000"/>
            <a:ext cx="2234184" cy="323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17" idx="1"/>
          </p:cNvCxnSpPr>
          <p:nvPr/>
        </p:nvCxnSpPr>
        <p:spPr>
          <a:xfrm>
            <a:off x="5230219" y="4126992"/>
            <a:ext cx="2229761" cy="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0" y="3025914"/>
            <a:ext cx="156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P1a, P2a, G1a, G2a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6221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b="1" dirty="0" smtClean="0"/>
          </a:p>
          <a:p>
            <a:endParaRPr lang="en-US" sz="2000" b="1" dirty="0" smtClean="0"/>
          </a:p>
          <a:p>
            <a:r>
              <a:rPr lang="en-US" sz="2000" b="1" dirty="0" smtClean="0"/>
              <a:t>[Pin Mapping] not needed</a:t>
            </a:r>
          </a:p>
          <a:p>
            <a:endParaRPr lang="en-US" sz="20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399"/>
            <a:ext cx="6833102" cy="965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971800"/>
            <a:ext cx="72133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Pin-to-Pad </a:t>
            </a:r>
            <a:r>
              <a:rPr lang="en-US" sz="4000" dirty="0" smtClean="0"/>
              <a:t>Several-to-One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Interconnect Example</a:t>
            </a:r>
          </a:p>
        </p:txBody>
      </p:sp>
    </p:spTree>
    <p:extLst>
      <p:ext uri="{BB962C8B-B14F-4D97-AF65-F5344CB8AC3E}">
        <p14:creationId xmlns:p14="http://schemas.microsoft.com/office/powerpoint/2010/main" val="422307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Several-to-One</a:t>
            </a:r>
            <a:br>
              <a:rPr lang="en-US" sz="4000" dirty="0" smtClean="0"/>
            </a:br>
            <a:r>
              <a:rPr lang="en-US" sz="4000" dirty="0" smtClean="0"/>
              <a:t>Interconnect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4119716" y="2250541"/>
            <a:ext cx="728128" cy="955786"/>
          </a:xfrm>
          <a:prstGeom prst="line">
            <a:avLst/>
          </a:prstGeom>
          <a:ln w="952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4114800" y="4724400"/>
            <a:ext cx="688799" cy="88849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18601" cy="17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9" idx="3"/>
          </p:cNvCxnSpPr>
          <p:nvPr/>
        </p:nvCxnSpPr>
        <p:spPr>
          <a:xfrm>
            <a:off x="5228844" y="2590800"/>
            <a:ext cx="2250946" cy="609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stCxn id="9" idx="3"/>
          </p:cNvCxnSpPr>
          <p:nvPr/>
        </p:nvCxnSpPr>
        <p:spPr>
          <a:xfrm>
            <a:off x="5228844" y="2590800"/>
            <a:ext cx="2203361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4" idx="3"/>
          </p:cNvCxnSpPr>
          <p:nvPr/>
        </p:nvCxnSpPr>
        <p:spPr>
          <a:xfrm>
            <a:off x="5219700" y="3810000"/>
            <a:ext cx="2234184" cy="3230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44" idx="3"/>
            <a:endCxn id="38" idx="1"/>
          </p:cNvCxnSpPr>
          <p:nvPr/>
        </p:nvCxnSpPr>
        <p:spPr>
          <a:xfrm>
            <a:off x="5219700" y="3810000"/>
            <a:ext cx="2225802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334000" y="3025914"/>
            <a:ext cx="15635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P1a, P2a, G1a, G2a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1234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 Interconnect Example using </a:t>
            </a:r>
            <a:r>
              <a:rPr lang="en-US" sz="4000" dirty="0" err="1" smtClean="0"/>
              <a:t>signal_name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953000"/>
            <a:ext cx="7315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[Pin Mapping] optional if </a:t>
            </a:r>
            <a:r>
              <a:rPr lang="en-US" sz="2000" b="1" dirty="0" err="1" smtClean="0"/>
              <a:t>bus_labels</a:t>
            </a:r>
            <a:r>
              <a:rPr lang="en-US" sz="2000" b="1" dirty="0" smtClean="0"/>
              <a:t> are </a:t>
            </a:r>
            <a:r>
              <a:rPr lang="en-US" sz="2000" b="1" dirty="0" err="1" smtClean="0"/>
              <a:t>signal_names</a:t>
            </a:r>
            <a:endParaRPr lang="en-US" sz="2000" b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81200"/>
            <a:ext cx="7571704" cy="2319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85800" y="2895600"/>
            <a:ext cx="5257800" cy="381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07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Pin-to-Buffer Interconnect Example using </a:t>
            </a:r>
            <a:r>
              <a:rPr lang="en-US" sz="4000" dirty="0" err="1" smtClean="0"/>
              <a:t>signal_name</a:t>
            </a:r>
            <a:r>
              <a:rPr lang="en-US" sz="4000" dirty="0" smtClean="0"/>
              <a:t> for Rails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endCxn id="23" idx="1"/>
          </p:cNvCxnSpPr>
          <p:nvPr/>
        </p:nvCxnSpPr>
        <p:spPr>
          <a:xfrm flipV="1">
            <a:off x="4119716" y="2286000"/>
            <a:ext cx="3331120" cy="92032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4119716" y="4746566"/>
            <a:ext cx="3318928" cy="89528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endCxn id="20" idx="0"/>
          </p:cNvCxnSpPr>
          <p:nvPr/>
        </p:nvCxnSpPr>
        <p:spPr>
          <a:xfrm>
            <a:off x="3069185" y="2667001"/>
            <a:ext cx="4581295" cy="457199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>
            <a:endCxn id="20" idx="0"/>
          </p:cNvCxnSpPr>
          <p:nvPr/>
        </p:nvCxnSpPr>
        <p:spPr>
          <a:xfrm flipV="1">
            <a:off x="3100212" y="3124200"/>
            <a:ext cx="4550268" cy="1073442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39" idx="0"/>
          </p:cNvCxnSpPr>
          <p:nvPr/>
        </p:nvCxnSpPr>
        <p:spPr>
          <a:xfrm>
            <a:off x="3099047" y="3831634"/>
            <a:ext cx="4536955" cy="79556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endCxn id="39" idx="0"/>
          </p:cNvCxnSpPr>
          <p:nvPr/>
        </p:nvCxnSpPr>
        <p:spPr>
          <a:xfrm flipV="1">
            <a:off x="3074770" y="4627195"/>
            <a:ext cx="4561232" cy="67632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19526" y="3501894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85529" y="4928092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7"/>
            <a:ext cx="649639" cy="3843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6385528" y="3501894"/>
            <a:ext cx="615313" cy="17911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4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Example with </a:t>
            </a:r>
            <a:r>
              <a:rPr lang="en-US" sz="4000" dirty="0" err="1" smtClean="0"/>
              <a:t>bus_label</a:t>
            </a:r>
            <a:r>
              <a:rPr lang="en-US" sz="4000" dirty="0" smtClean="0"/>
              <a:t> Groups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8" y="125998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399" y="3786156"/>
            <a:ext cx="6332921" cy="2538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3814293" y="5403370"/>
            <a:ext cx="457200" cy="754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884313" y="4674377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715000" y="4857081"/>
            <a:ext cx="32035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POWER </a:t>
            </a:r>
            <a:r>
              <a:rPr lang="en-US" b="1" dirty="0" err="1" smtClean="0"/>
              <a:t>bus_labels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GND </a:t>
            </a:r>
            <a:r>
              <a:rPr lang="en-US" b="1" dirty="0" err="1" smtClean="0"/>
              <a:t>bus_labels</a:t>
            </a:r>
            <a:r>
              <a:rPr lang="en-US" b="1" dirty="0" smtClean="0"/>
              <a:t> </a:t>
            </a:r>
            <a:endParaRPr lang="en-US" b="1" dirty="0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5430253" y="5055377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419600" y="5867400"/>
            <a:ext cx="1295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432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 Interconnect Example using </a:t>
            </a:r>
            <a:r>
              <a:rPr lang="en-US" sz="4000" dirty="0" err="1" smtClean="0"/>
              <a:t>signal_names</a:t>
            </a:r>
            <a:r>
              <a:rPr lang="en-US" sz="4000" dirty="0" smtClean="0"/>
              <a:t> and </a:t>
            </a:r>
            <a:r>
              <a:rPr lang="en-US" sz="4000" dirty="0" err="1" smtClean="0"/>
              <a:t>bus_labels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62000" y="2614720"/>
            <a:ext cx="6324600" cy="455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2000" y="3081806"/>
            <a:ext cx="6324600" cy="11853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05000"/>
            <a:ext cx="7604166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837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Interconnect Example with </a:t>
            </a:r>
            <a:r>
              <a:rPr lang="en-US" sz="4000" dirty="0" err="1" smtClean="0"/>
              <a:t>signal_names</a:t>
            </a:r>
            <a:r>
              <a:rPr lang="en-US" sz="4000" dirty="0" smtClean="0"/>
              <a:t> and </a:t>
            </a:r>
            <a:r>
              <a:rPr lang="en-US" sz="4000" dirty="0" err="1" smtClean="0"/>
              <a:t>bus_labels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25040" cy="289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>
            <a:stCxn id="28" idx="0"/>
            <a:endCxn id="20" idx="0"/>
          </p:cNvCxnSpPr>
          <p:nvPr/>
        </p:nvCxnSpPr>
        <p:spPr>
          <a:xfrm>
            <a:off x="5038344" y="2819400"/>
            <a:ext cx="2612136" cy="3048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33" idx="0"/>
            <a:endCxn id="39" idx="0"/>
          </p:cNvCxnSpPr>
          <p:nvPr/>
        </p:nvCxnSpPr>
        <p:spPr>
          <a:xfrm>
            <a:off x="5038344" y="4343400"/>
            <a:ext cx="2597658" cy="28379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17527" y="3852423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69279" y="5276644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71756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8"/>
            <a:ext cx="649639" cy="6788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8" idx="2"/>
          </p:cNvCxnSpPr>
          <p:nvPr/>
        </p:nvCxnSpPr>
        <p:spPr>
          <a:xfrm flipH="1">
            <a:off x="5038344" y="2486197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44998" y="3124200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51094" y="404515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032248" y="463359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15301" y="1667470"/>
            <a:ext cx="92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VDD1 VDD2 VDD3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5653036" y="5529072"/>
            <a:ext cx="84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VSS1 VSS2 VSS3</a:t>
            </a:r>
            <a:endParaRPr lang="en-US" b="1" dirty="0"/>
          </a:p>
        </p:txBody>
      </p:sp>
      <p:cxnSp>
        <p:nvCxnSpPr>
          <p:cNvPr id="111" name="Straight Arrow Connector 110"/>
          <p:cNvCxnSpPr>
            <a:endCxn id="9" idx="3"/>
          </p:cNvCxnSpPr>
          <p:nvPr/>
        </p:nvCxnSpPr>
        <p:spPr>
          <a:xfrm flipH="1">
            <a:off x="5228844" y="1924110"/>
            <a:ext cx="424192" cy="666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30" idx="0"/>
          </p:cNvCxnSpPr>
          <p:nvPr/>
        </p:nvCxnSpPr>
        <p:spPr>
          <a:xfrm flipH="1">
            <a:off x="5038344" y="2209800"/>
            <a:ext cx="624482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44" idx="3"/>
          </p:cNvCxnSpPr>
          <p:nvPr/>
        </p:nvCxnSpPr>
        <p:spPr>
          <a:xfrm flipH="1">
            <a:off x="5219700" y="2486197"/>
            <a:ext cx="443126" cy="13238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" idx="3"/>
          </p:cNvCxnSpPr>
          <p:nvPr/>
        </p:nvCxnSpPr>
        <p:spPr>
          <a:xfrm flipH="1" flipV="1">
            <a:off x="5225796" y="5303520"/>
            <a:ext cx="389506" cy="9639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9" idx="1"/>
            <a:endCxn id="34" idx="2"/>
          </p:cNvCxnSpPr>
          <p:nvPr/>
        </p:nvCxnSpPr>
        <p:spPr>
          <a:xfrm flipH="1" flipV="1">
            <a:off x="5035296" y="4800600"/>
            <a:ext cx="617740" cy="1190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33" idx="0"/>
          </p:cNvCxnSpPr>
          <p:nvPr/>
        </p:nvCxnSpPr>
        <p:spPr>
          <a:xfrm flipH="1" flipV="1">
            <a:off x="5038344" y="4343400"/>
            <a:ext cx="651842" cy="1353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697528" y="1570936"/>
            <a:ext cx="688001" cy="4982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/>
          <p:cNvSpPr/>
          <p:nvPr/>
        </p:nvSpPr>
        <p:spPr>
          <a:xfrm>
            <a:off x="6385528" y="3852423"/>
            <a:ext cx="615313" cy="18963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1" name="Straight Connector 100"/>
          <p:cNvCxnSpPr>
            <a:endCxn id="20" idx="0"/>
          </p:cNvCxnSpPr>
          <p:nvPr/>
        </p:nvCxnSpPr>
        <p:spPr>
          <a:xfrm flipV="1">
            <a:off x="5054142" y="3124200"/>
            <a:ext cx="2596338" cy="23478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>
            <a:endCxn id="20" idx="0"/>
          </p:cNvCxnSpPr>
          <p:nvPr/>
        </p:nvCxnSpPr>
        <p:spPr>
          <a:xfrm flipV="1">
            <a:off x="5273802" y="3124200"/>
            <a:ext cx="2376678" cy="6393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>
            <a:endCxn id="39" idx="0"/>
          </p:cNvCxnSpPr>
          <p:nvPr/>
        </p:nvCxnSpPr>
        <p:spPr>
          <a:xfrm flipV="1">
            <a:off x="5034494" y="4627195"/>
            <a:ext cx="2601508" cy="132523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39" idx="0"/>
          </p:cNvCxnSpPr>
          <p:nvPr/>
        </p:nvCxnSpPr>
        <p:spPr>
          <a:xfrm flipV="1">
            <a:off x="5242318" y="4627195"/>
            <a:ext cx="2393684" cy="64945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636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 Interconnect Example using </a:t>
            </a:r>
            <a:r>
              <a:rPr lang="en-US" sz="4000" dirty="0" err="1" smtClean="0"/>
              <a:t>bus_labels</a:t>
            </a:r>
            <a:r>
              <a:rPr lang="en-US" sz="4000" dirty="0" smtClean="0"/>
              <a:t> Only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2111608"/>
            <a:ext cx="6324600" cy="22575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524000"/>
            <a:ext cx="6934200" cy="3432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Interconnect Example with </a:t>
            </a:r>
            <a:r>
              <a:rPr lang="en-US" sz="4000" dirty="0" err="1" smtClean="0"/>
              <a:t>bus_labels</a:t>
            </a:r>
            <a:r>
              <a:rPr lang="en-US" sz="4000" dirty="0" smtClean="0"/>
              <a:t> Only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25040" cy="289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038344" y="2743200"/>
            <a:ext cx="26045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038344" y="4270097"/>
            <a:ext cx="2597658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21" idx="2"/>
          </p:cNvCxnSpPr>
          <p:nvPr/>
        </p:nvCxnSpPr>
        <p:spPr>
          <a:xfrm flipH="1">
            <a:off x="7642860" y="2514600"/>
            <a:ext cx="762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8" idx="2"/>
          </p:cNvCxnSpPr>
          <p:nvPr/>
        </p:nvCxnSpPr>
        <p:spPr>
          <a:xfrm flipH="1">
            <a:off x="5038344" y="2486197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5044998" y="3124200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 flipH="1">
            <a:off x="5051094" y="404515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>
            <a:off x="5032248" y="4633594"/>
            <a:ext cx="6096" cy="48560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615301" y="1667470"/>
            <a:ext cx="9234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VDD1 VDD2 VDD3</a:t>
            </a:r>
            <a:endParaRPr lang="en-US" b="1" dirty="0"/>
          </a:p>
        </p:txBody>
      </p:sp>
      <p:sp>
        <p:nvSpPr>
          <p:cNvPr id="109" name="TextBox 108"/>
          <p:cNvSpPr txBox="1"/>
          <p:nvPr/>
        </p:nvSpPr>
        <p:spPr>
          <a:xfrm>
            <a:off x="5653036" y="5529072"/>
            <a:ext cx="84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VSS1 VSS2 VSS3</a:t>
            </a:r>
            <a:endParaRPr lang="en-US" b="1" dirty="0"/>
          </a:p>
        </p:txBody>
      </p:sp>
      <p:cxnSp>
        <p:nvCxnSpPr>
          <p:cNvPr id="111" name="Straight Arrow Connector 110"/>
          <p:cNvCxnSpPr>
            <a:endCxn id="9" idx="3"/>
          </p:cNvCxnSpPr>
          <p:nvPr/>
        </p:nvCxnSpPr>
        <p:spPr>
          <a:xfrm flipH="1">
            <a:off x="5228844" y="1924110"/>
            <a:ext cx="424192" cy="66669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30" idx="0"/>
          </p:cNvCxnSpPr>
          <p:nvPr/>
        </p:nvCxnSpPr>
        <p:spPr>
          <a:xfrm flipH="1">
            <a:off x="5038344" y="2209800"/>
            <a:ext cx="624482" cy="1219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endCxn id="44" idx="3"/>
          </p:cNvCxnSpPr>
          <p:nvPr/>
        </p:nvCxnSpPr>
        <p:spPr>
          <a:xfrm flipH="1">
            <a:off x="5219700" y="2486197"/>
            <a:ext cx="443126" cy="13238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Straight Arrow Connector 117"/>
          <p:cNvCxnSpPr>
            <a:endCxn id="11" idx="3"/>
          </p:cNvCxnSpPr>
          <p:nvPr/>
        </p:nvCxnSpPr>
        <p:spPr>
          <a:xfrm flipH="1" flipV="1">
            <a:off x="5225796" y="5303520"/>
            <a:ext cx="389506" cy="96397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Arrow Connector 120"/>
          <p:cNvCxnSpPr>
            <a:stCxn id="109" idx="1"/>
            <a:endCxn id="34" idx="2"/>
          </p:cNvCxnSpPr>
          <p:nvPr/>
        </p:nvCxnSpPr>
        <p:spPr>
          <a:xfrm flipH="1" flipV="1">
            <a:off x="5035296" y="4800600"/>
            <a:ext cx="617740" cy="11901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endCxn id="33" idx="0"/>
          </p:cNvCxnSpPr>
          <p:nvPr/>
        </p:nvCxnSpPr>
        <p:spPr>
          <a:xfrm flipH="1" flipV="1">
            <a:off x="5038344" y="4343400"/>
            <a:ext cx="651842" cy="13533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5697528" y="1570936"/>
            <a:ext cx="688001" cy="4982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2" name="Straight Connector 101"/>
          <p:cNvCxnSpPr>
            <a:endCxn id="18" idx="1"/>
          </p:cNvCxnSpPr>
          <p:nvPr/>
        </p:nvCxnSpPr>
        <p:spPr>
          <a:xfrm>
            <a:off x="5213604" y="3805989"/>
            <a:ext cx="2240280" cy="225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 flipV="1">
            <a:off x="5034494" y="4876395"/>
            <a:ext cx="2627212" cy="2626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>
            <a:endCxn id="42" idx="1"/>
          </p:cNvCxnSpPr>
          <p:nvPr/>
        </p:nvCxnSpPr>
        <p:spPr>
          <a:xfrm>
            <a:off x="5242318" y="5276645"/>
            <a:ext cx="2201140" cy="417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7626338" y="3122359"/>
            <a:ext cx="762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5057190" y="3339787"/>
            <a:ext cx="260451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7646989" y="4629583"/>
            <a:ext cx="762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646670" y="4050793"/>
            <a:ext cx="7620" cy="4572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1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Goals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</a:t>
            </a:r>
            <a:r>
              <a:rPr lang="en-US" dirty="0" smtClean="0"/>
              <a:t>pdate the Interconnect </a:t>
            </a:r>
            <a:r>
              <a:rPr lang="en-US" dirty="0"/>
              <a:t>p</a:t>
            </a:r>
            <a:r>
              <a:rPr lang="en-US" dirty="0" smtClean="0"/>
              <a:t>roposal Terminal section based on existing IBIS keyword</a:t>
            </a:r>
          </a:p>
          <a:p>
            <a:r>
              <a:rPr lang="en-US" dirty="0" smtClean="0"/>
              <a:t>Illustrate locations for </a:t>
            </a:r>
            <a:r>
              <a:rPr lang="en-US" dirty="0" smtClean="0">
                <a:solidFill>
                  <a:srgbClr val="FF0000"/>
                </a:solidFill>
              </a:rPr>
              <a:t>Buffer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Pad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Pin</a:t>
            </a:r>
            <a:endParaRPr lang="en-US" dirty="0" smtClean="0"/>
          </a:p>
          <a:p>
            <a:r>
              <a:rPr lang="en-US" dirty="0" smtClean="0"/>
              <a:t>Illustrate </a:t>
            </a:r>
            <a:r>
              <a:rPr lang="en-US" dirty="0" err="1" smtClean="0">
                <a:solidFill>
                  <a:srgbClr val="FF0000"/>
                </a:solidFill>
              </a:rPr>
              <a:t>pin_name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signal_name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bus_label</a:t>
            </a:r>
            <a:r>
              <a:rPr lang="en-US" dirty="0" smtClean="0"/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pad_name</a:t>
            </a:r>
            <a:r>
              <a:rPr lang="en-US" dirty="0" smtClean="0"/>
              <a:t> qualifiers</a:t>
            </a:r>
          </a:p>
          <a:p>
            <a:r>
              <a:rPr lang="en-US" dirty="0" smtClean="0"/>
              <a:t>Illustrate buffer terminals </a:t>
            </a:r>
            <a:r>
              <a:rPr lang="en-US" dirty="0" err="1" smtClean="0">
                <a:solidFill>
                  <a:srgbClr val="FF0000"/>
                </a:solidFill>
              </a:rPr>
              <a:t>Buffer_I</a:t>
            </a:r>
            <a:r>
              <a:rPr lang="en-US" dirty="0" smtClean="0">
                <a:solidFill>
                  <a:srgbClr val="FF0000"/>
                </a:solidFill>
              </a:rPr>
              <a:t>/O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Puref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Pdref</a:t>
            </a:r>
            <a:r>
              <a:rPr lang="en-US" dirty="0" smtClean="0"/>
              <a:t>, (and not shown) </a:t>
            </a:r>
            <a:r>
              <a:rPr lang="en-US" dirty="0" err="1" smtClean="0">
                <a:solidFill>
                  <a:srgbClr val="FF0000"/>
                </a:solidFill>
              </a:rPr>
              <a:t>Pcref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Gcref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Extref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Illustrate rail locations: </a:t>
            </a:r>
            <a:r>
              <a:rPr lang="en-US" dirty="0" err="1" smtClean="0">
                <a:solidFill>
                  <a:srgbClr val="FF0000"/>
                </a:solidFill>
              </a:rPr>
              <a:t>Buffer_rail</a:t>
            </a:r>
            <a:r>
              <a:rPr lang="en-US" dirty="0"/>
              <a:t> </a:t>
            </a:r>
            <a:r>
              <a:rPr lang="en-US" dirty="0" smtClean="0"/>
              <a:t>(not shown), </a:t>
            </a:r>
            <a:r>
              <a:rPr lang="en-US" dirty="0" err="1" smtClean="0">
                <a:solidFill>
                  <a:srgbClr val="FF0000"/>
                </a:solidFill>
              </a:rPr>
              <a:t>Pad_rail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Pin_rail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Show chart of connections rules including </a:t>
            </a:r>
            <a:r>
              <a:rPr lang="en-US" dirty="0" smtClean="0">
                <a:solidFill>
                  <a:srgbClr val="FF0000"/>
                </a:solidFill>
              </a:rPr>
              <a:t>Aggressor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2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Power Rail Interconnect Example using </a:t>
            </a:r>
            <a:r>
              <a:rPr lang="en-US" sz="4000" dirty="0" err="1" smtClean="0"/>
              <a:t>signal_names</a:t>
            </a:r>
            <a:r>
              <a:rPr lang="en-US" sz="4000" dirty="0" smtClean="0"/>
              <a:t> Only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62000" y="2667000"/>
            <a:ext cx="6324600" cy="990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81200"/>
            <a:ext cx="7929343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60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Pin-to-Pad Interconnect Example with </a:t>
            </a:r>
            <a:r>
              <a:rPr lang="en-US" sz="4000" dirty="0" err="1" smtClean="0"/>
              <a:t>signal_names</a:t>
            </a:r>
            <a:r>
              <a:rPr lang="en-US" sz="4000" dirty="0"/>
              <a:t> </a:t>
            </a:r>
            <a:r>
              <a:rPr lang="en-US" sz="4000" dirty="0" smtClean="0"/>
              <a:t>Only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27" idx="3"/>
          </p:cNvCxnSpPr>
          <p:nvPr/>
        </p:nvCxnSpPr>
        <p:spPr>
          <a:xfrm>
            <a:off x="5213604" y="5612892"/>
            <a:ext cx="2225040" cy="2895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029200" y="3061392"/>
            <a:ext cx="262128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5035296" y="4495800"/>
            <a:ext cx="2600706" cy="21005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9" y="5972145"/>
            <a:ext cx="114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90364" y="4759718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360" y="5288016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60030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cxnSp>
        <p:nvCxnSpPr>
          <p:cNvPr id="12" name="Straight Connector 11"/>
          <p:cNvCxnSpPr>
            <a:stCxn id="22" idx="0"/>
            <a:endCxn id="18" idx="2"/>
          </p:cNvCxnSpPr>
          <p:nvPr/>
        </p:nvCxnSpPr>
        <p:spPr>
          <a:xfrm flipH="1">
            <a:off x="7644384" y="2514600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H="1">
            <a:off x="7641830" y="404515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317527" y="3852423"/>
            <a:ext cx="1362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VDD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6369279" y="5276644"/>
            <a:ext cx="899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VSS</a:t>
            </a:r>
            <a:endParaRPr lang="en-US" b="1" dirty="0"/>
          </a:p>
        </p:txBody>
      </p:sp>
      <p:cxnSp>
        <p:nvCxnSpPr>
          <p:cNvPr id="41" name="Straight Arrow Connector 40"/>
          <p:cNvCxnSpPr>
            <a:endCxn id="20" idx="2"/>
          </p:cNvCxnSpPr>
          <p:nvPr/>
        </p:nvCxnSpPr>
        <p:spPr>
          <a:xfrm flipV="1">
            <a:off x="7000841" y="3276600"/>
            <a:ext cx="649639" cy="71756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V="1">
            <a:off x="6998842" y="4756448"/>
            <a:ext cx="649639" cy="6788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>
            <a:endCxn id="32" idx="2"/>
          </p:cNvCxnSpPr>
          <p:nvPr/>
        </p:nvCxnSpPr>
        <p:spPr>
          <a:xfrm flipV="1">
            <a:off x="3100212" y="4203192"/>
            <a:ext cx="1935084" cy="952499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stCxn id="94" idx="1"/>
            <a:endCxn id="32" idx="2"/>
          </p:cNvCxnSpPr>
          <p:nvPr/>
        </p:nvCxnSpPr>
        <p:spPr>
          <a:xfrm>
            <a:off x="3016800" y="3750677"/>
            <a:ext cx="2018496" cy="452515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endCxn id="9" idx="2"/>
          </p:cNvCxnSpPr>
          <p:nvPr/>
        </p:nvCxnSpPr>
        <p:spPr>
          <a:xfrm>
            <a:off x="3039442" y="2667000"/>
            <a:ext cx="1998902" cy="0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100212" y="2808713"/>
            <a:ext cx="1956978" cy="1479242"/>
          </a:xfrm>
          <a:prstGeom prst="line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/>
          <p:cNvSpPr/>
          <p:nvPr/>
        </p:nvSpPr>
        <p:spPr>
          <a:xfrm>
            <a:off x="6385528" y="3852423"/>
            <a:ext cx="615313" cy="189635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0" name="Straight Connector 109"/>
          <p:cNvCxnSpPr/>
          <p:nvPr/>
        </p:nvCxnSpPr>
        <p:spPr>
          <a:xfrm flipH="1">
            <a:off x="5029200" y="398953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5037702" y="2496014"/>
            <a:ext cx="6096" cy="13901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12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Conclusions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Revised syntax</a:t>
            </a:r>
          </a:p>
          <a:p>
            <a:pPr lvl="1"/>
            <a:r>
              <a:rPr lang="en-US" dirty="0" smtClean="0"/>
              <a:t>Makes use of existing [Pin Mapping] for bus labels and defaults, [Diff Pin], [Series Pin Mapping] for two-node models</a:t>
            </a:r>
          </a:p>
          <a:p>
            <a:pPr lvl="1"/>
            <a:r>
              <a:rPr lang="en-US" dirty="0" smtClean="0"/>
              <a:t>Supports directly all 21 IBIS [Model] </a:t>
            </a:r>
            <a:r>
              <a:rPr lang="en-US" dirty="0" err="1" smtClean="0"/>
              <a:t>Model_types</a:t>
            </a:r>
            <a:endParaRPr lang="en-US" dirty="0" smtClean="0"/>
          </a:p>
          <a:p>
            <a:pPr lvl="1"/>
            <a:r>
              <a:rPr lang="en-US" dirty="0" smtClean="0"/>
              <a:t>Overrides all [Package] model syntax including [Define Package Model]</a:t>
            </a:r>
          </a:p>
          <a:p>
            <a:pPr lvl="1"/>
            <a:r>
              <a:rPr lang="en-US" dirty="0" smtClean="0"/>
              <a:t>Supports IBIS-ISS (an HSPICE subset) and Touchstone electrical models</a:t>
            </a:r>
          </a:p>
          <a:p>
            <a:pPr lvl="1"/>
            <a:r>
              <a:rPr lang="en-US" dirty="0" smtClean="0"/>
              <a:t>Supports electrical models from pin-to-buffer, pin-to-pad, and pad-to-buffer (on-die)</a:t>
            </a:r>
          </a:p>
          <a:p>
            <a:pPr lvl="1"/>
            <a:r>
              <a:rPr lang="en-US" dirty="0" smtClean="0"/>
              <a:t>I/O buffer 1-to-1 connection assumed, but not so for POWER and GND interconnections – use </a:t>
            </a:r>
            <a:r>
              <a:rPr lang="en-US" dirty="0" err="1" smtClean="0"/>
              <a:t>pin_name</a:t>
            </a:r>
            <a:r>
              <a:rPr lang="en-US" dirty="0" smtClean="0"/>
              <a:t> and </a:t>
            </a:r>
            <a:r>
              <a:rPr lang="en-US" dirty="0" err="1" smtClean="0"/>
              <a:t>pad_name</a:t>
            </a:r>
            <a:r>
              <a:rPr lang="en-US" dirty="0" smtClean="0"/>
              <a:t> for such situations</a:t>
            </a:r>
          </a:p>
          <a:p>
            <a:r>
              <a:rPr lang="en-US" dirty="0" smtClean="0"/>
              <a:t>Issues</a:t>
            </a:r>
          </a:p>
          <a:p>
            <a:pPr lvl="1"/>
            <a:r>
              <a:rPr lang="en-US" dirty="0" smtClean="0"/>
              <a:t>Can two or more [Begin Interconnect Model]s be used together? (E.g., a pin-to-pad simplified package model and a pad-to-buffer interconnect model with/without a separate buffer to pin path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23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Definition Example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03" y="382966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03370"/>
            <a:ext cx="457200" cy="754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800600" y="4724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7966" y="4748011"/>
            <a:ext cx="2741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POWER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GND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57800" y="5105400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67200" y="5757873"/>
            <a:ext cx="1295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630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Partial Reference Diagram [Pin, Pad, Buffer] (A3, D1, D2 Omitted)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057400"/>
            <a:ext cx="48768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057400"/>
            <a:ext cx="609600" cy="3810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47204" y="2066544"/>
            <a:ext cx="577596" cy="38008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844796" y="2203704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47844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44796" y="522732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459980" y="4050793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453884" y="3752386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52360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459980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7452360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459980" y="2514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7450836" y="2209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832604" y="5529072"/>
            <a:ext cx="381000" cy="1676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4847844" y="2819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847844" y="3429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44796" y="4050792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4847844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4844796" y="4648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4844796" y="49530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445502" y="43434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445502" y="4627195"/>
            <a:ext cx="381000" cy="1573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443458" y="4953001"/>
            <a:ext cx="381000" cy="141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7443458" y="5242189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443458" y="55626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838700" y="37338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4847844" y="3124200"/>
            <a:ext cx="381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656830" y="2710705"/>
            <a:ext cx="854570" cy="2531484"/>
            <a:chOff x="352959" y="1402165"/>
            <a:chExt cx="394795" cy="2449454"/>
          </a:xfrm>
        </p:grpSpPr>
        <p:sp>
          <p:nvSpPr>
            <p:cNvPr id="50" name="Isosceles Triangle 49"/>
            <p:cNvSpPr/>
            <p:nvPr/>
          </p:nvSpPr>
          <p:spPr>
            <a:xfrm rot="5400000">
              <a:off x="77693" y="318155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Isosceles Triangle 50"/>
            <p:cNvSpPr/>
            <p:nvPr/>
          </p:nvSpPr>
          <p:spPr>
            <a:xfrm rot="5400000">
              <a:off x="63897" y="1691227"/>
              <a:ext cx="959124" cy="380999"/>
            </a:xfrm>
            <a:prstGeom prst="triangle">
              <a:avLst/>
            </a:prstGeom>
            <a:solidFill>
              <a:srgbClr val="00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4" name="Straight Connector 53"/>
          <p:cNvCxnSpPr>
            <a:stCxn id="51" idx="0"/>
          </p:cNvCxnSpPr>
          <p:nvPr/>
        </p:nvCxnSpPr>
        <p:spPr>
          <a:xfrm flipV="1">
            <a:off x="3481539" y="3206326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3481538" y="4740247"/>
            <a:ext cx="63326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4114800" y="2286000"/>
            <a:ext cx="6814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4114800" y="5612892"/>
            <a:ext cx="688799" cy="259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4114800" y="22860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119716" y="4698491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stCxn id="8" idx="3"/>
            <a:endCxn id="23" idx="1"/>
          </p:cNvCxnSpPr>
          <p:nvPr/>
        </p:nvCxnSpPr>
        <p:spPr>
          <a:xfrm>
            <a:off x="5225796" y="22799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5213604" y="563575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73831" y="1342176"/>
            <a:ext cx="33409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Physical Buffer, its Model and On-Die Interconnect</a:t>
            </a:r>
            <a:endParaRPr lang="en-US" sz="2000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4724400" y="1524000"/>
            <a:ext cx="874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Pads</a:t>
            </a:r>
            <a:endParaRPr lang="en-US" sz="2000" b="1" dirty="0"/>
          </a:p>
        </p:txBody>
      </p:sp>
      <p:sp>
        <p:nvSpPr>
          <p:cNvPr id="69" name="TextBox 68"/>
          <p:cNvSpPr txBox="1"/>
          <p:nvPr/>
        </p:nvSpPr>
        <p:spPr>
          <a:xfrm>
            <a:off x="7285507" y="1524000"/>
            <a:ext cx="9829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Pins</a:t>
            </a:r>
            <a:endParaRPr lang="en-US" sz="2000" b="1" dirty="0"/>
          </a:p>
        </p:txBody>
      </p:sp>
      <p:cxnSp>
        <p:nvCxnSpPr>
          <p:cNvPr id="70" name="Straight Connector 69"/>
          <p:cNvCxnSpPr/>
          <p:nvPr/>
        </p:nvCxnSpPr>
        <p:spPr>
          <a:xfrm>
            <a:off x="5254750" y="2590800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54750" y="28895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5334706" y="320632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5207006" y="3505869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224885" y="3825538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5228844" y="4126992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5250327" y="441350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>
            <a:off x="5234940" y="4699757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5250327" y="4998523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5234940" y="5297424"/>
            <a:ext cx="2225040" cy="6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7978435" y="2101335"/>
            <a:ext cx="64691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A1</a:t>
            </a:r>
          </a:p>
          <a:p>
            <a:r>
              <a:rPr lang="en-US" sz="2000" b="1" dirty="0" smtClean="0"/>
              <a:t>P1</a:t>
            </a:r>
          </a:p>
          <a:p>
            <a:r>
              <a:rPr lang="en-US" sz="2000" b="1" dirty="0" smtClean="0"/>
              <a:t>P2</a:t>
            </a:r>
          </a:p>
          <a:p>
            <a:r>
              <a:rPr lang="en-US" sz="2000" b="1" dirty="0" smtClean="0"/>
              <a:t>P3</a:t>
            </a:r>
          </a:p>
          <a:p>
            <a:r>
              <a:rPr lang="en-US" sz="2000" b="1" dirty="0" smtClean="0"/>
              <a:t>P4</a:t>
            </a:r>
          </a:p>
          <a:p>
            <a:r>
              <a:rPr lang="en-US" sz="2000" b="1" dirty="0" smtClean="0"/>
              <a:t>P5</a:t>
            </a:r>
          </a:p>
          <a:p>
            <a:r>
              <a:rPr lang="en-US" sz="2000" b="1" dirty="0" smtClean="0"/>
              <a:t>G1</a:t>
            </a:r>
          </a:p>
          <a:p>
            <a:r>
              <a:rPr lang="en-US" sz="2000" b="1" dirty="0" smtClean="0"/>
              <a:t>G2</a:t>
            </a:r>
          </a:p>
          <a:p>
            <a:r>
              <a:rPr lang="en-US" sz="2000" b="1" dirty="0" smtClean="0"/>
              <a:t>G3</a:t>
            </a:r>
          </a:p>
          <a:p>
            <a:r>
              <a:rPr lang="en-US" sz="2000" b="1" dirty="0" smtClean="0"/>
              <a:t>G4</a:t>
            </a:r>
          </a:p>
          <a:p>
            <a:r>
              <a:rPr lang="en-US" sz="2000" b="1" dirty="0" smtClean="0"/>
              <a:t>G5</a:t>
            </a:r>
          </a:p>
          <a:p>
            <a:r>
              <a:rPr lang="en-US" sz="2000" b="1" dirty="0" smtClean="0"/>
              <a:t>A2</a:t>
            </a:r>
            <a:endParaRPr lang="en-US" sz="20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2408848" y="5972145"/>
            <a:ext cx="36871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Die</a:t>
            </a:r>
            <a:endParaRPr lang="en-US" sz="2000" b="1" dirty="0"/>
          </a:p>
        </p:txBody>
      </p:sp>
      <p:sp>
        <p:nvSpPr>
          <p:cNvPr id="83" name="TextBox 82"/>
          <p:cNvSpPr txBox="1"/>
          <p:nvPr/>
        </p:nvSpPr>
        <p:spPr>
          <a:xfrm>
            <a:off x="3440697" y="3181290"/>
            <a:ext cx="56195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A1</a:t>
            </a:r>
            <a:endParaRPr lang="en-US" sz="1600" b="1" dirty="0"/>
          </a:p>
        </p:txBody>
      </p:sp>
      <p:sp>
        <p:nvSpPr>
          <p:cNvPr id="84" name="TextBox 83"/>
          <p:cNvSpPr txBox="1"/>
          <p:nvPr/>
        </p:nvSpPr>
        <p:spPr>
          <a:xfrm>
            <a:off x="3481539" y="4724400"/>
            <a:ext cx="53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A2</a:t>
            </a:r>
            <a:endParaRPr lang="en-US" sz="1600" b="1" dirty="0"/>
          </a:p>
        </p:txBody>
      </p:sp>
      <p:cxnSp>
        <p:nvCxnSpPr>
          <p:cNvPr id="86" name="Straight Connector 85"/>
          <p:cNvCxnSpPr>
            <a:stCxn id="51" idx="1"/>
          </p:cNvCxnSpPr>
          <p:nvPr/>
        </p:nvCxnSpPr>
        <p:spPr>
          <a:xfrm flipV="1">
            <a:off x="3069185" y="2667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3069185" y="3429000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3100212" y="4197642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 flipV="1">
            <a:off x="3099047" y="5001571"/>
            <a:ext cx="0" cy="2915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057996" y="5241359"/>
            <a:ext cx="13716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042329" y="4100820"/>
            <a:ext cx="14330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(A2)</a:t>
            </a:r>
            <a:endParaRPr lang="en-US" sz="1600" b="1" dirty="0"/>
          </a:p>
        </p:txBody>
      </p:sp>
      <p:sp>
        <p:nvSpPr>
          <p:cNvPr id="94" name="TextBox 93"/>
          <p:cNvSpPr txBox="1"/>
          <p:nvPr/>
        </p:nvSpPr>
        <p:spPr>
          <a:xfrm>
            <a:off x="3016800" y="3581400"/>
            <a:ext cx="11029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Pdref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042329" y="2627648"/>
            <a:ext cx="11651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err="1" smtClean="0"/>
              <a:t>Puref</a:t>
            </a:r>
            <a:r>
              <a:rPr lang="en-US" sz="1600" b="1" dirty="0" smtClean="0"/>
              <a:t>(A1)</a:t>
            </a:r>
            <a:endParaRPr lang="en-US" sz="1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" y="35814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IBIS </a:t>
            </a:r>
            <a:r>
              <a:rPr lang="en-US" sz="2000" b="1" dirty="0"/>
              <a:t>b</a:t>
            </a:r>
            <a:r>
              <a:rPr lang="en-US" sz="2000" b="1" dirty="0" smtClean="0"/>
              <a:t>uffer model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2098457" y="3276601"/>
            <a:ext cx="345858" cy="4253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2080724" y="4050793"/>
            <a:ext cx="363591" cy="44500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599202" y="2514600"/>
            <a:ext cx="1487398" cy="28960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812936" y="5903500"/>
            <a:ext cx="36452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One-to-one Pin-Pad connection is NOT required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53833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Terminal Syntax</a:t>
            </a: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15240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[Begin Interconnect Model]</a:t>
            </a:r>
          </a:p>
          <a:p>
            <a:r>
              <a:rPr lang="en-US" b="1" dirty="0" smtClean="0"/>
              <a:t>…					| Other syntax</a:t>
            </a:r>
          </a:p>
          <a:p>
            <a:endParaRPr lang="en-US" b="1" dirty="0"/>
          </a:p>
          <a:p>
            <a:r>
              <a:rPr lang="en-US" b="1" dirty="0" err="1" smtClean="0"/>
              <a:t>Number_of_terminals</a:t>
            </a:r>
            <a:r>
              <a:rPr lang="en-US" b="1" dirty="0" smtClean="0"/>
              <a:t>  =  &lt;number&gt;	| List follows</a:t>
            </a:r>
          </a:p>
          <a:p>
            <a:r>
              <a:rPr lang="en-US" b="1" dirty="0" smtClean="0"/>
              <a:t>&lt;</a:t>
            </a:r>
            <a:r>
              <a:rPr lang="en-US" b="1" dirty="0" err="1" smtClean="0"/>
              <a:t>term_number</a:t>
            </a:r>
            <a:r>
              <a:rPr lang="en-US" b="1" dirty="0" smtClean="0"/>
              <a:t>&gt;  &lt;</a:t>
            </a:r>
            <a:r>
              <a:rPr lang="en-US" b="1" dirty="0" err="1"/>
              <a:t>t</a:t>
            </a:r>
            <a:r>
              <a:rPr lang="en-US" b="1" dirty="0" err="1" smtClean="0"/>
              <a:t>erminal_type</a:t>
            </a:r>
            <a:r>
              <a:rPr lang="en-US" b="1" dirty="0" smtClean="0"/>
              <a:t>&gt;  &lt;qualifier&gt;  &lt;name&gt;  &lt;Aggressor&gt;*</a:t>
            </a:r>
          </a:p>
          <a:p>
            <a:r>
              <a:rPr lang="en-US" b="1" dirty="0" smtClean="0"/>
              <a:t>…					| More lines</a:t>
            </a:r>
          </a:p>
          <a:p>
            <a:r>
              <a:rPr lang="en-US" b="1" dirty="0" smtClean="0"/>
              <a:t>…</a:t>
            </a:r>
          </a:p>
          <a:p>
            <a:r>
              <a:rPr lang="en-US" b="1" dirty="0" smtClean="0"/>
              <a:t>[End Interconnect Model]</a:t>
            </a:r>
            <a:endParaRPr lang="en-US" b="1" dirty="0"/>
          </a:p>
          <a:p>
            <a:r>
              <a:rPr lang="en-US" b="1" dirty="0" smtClean="0"/>
              <a:t>______________________________________________________</a:t>
            </a:r>
            <a:endParaRPr lang="en-US" b="1" dirty="0"/>
          </a:p>
          <a:p>
            <a:endParaRPr lang="en-US" b="1" dirty="0" smtClean="0"/>
          </a:p>
          <a:p>
            <a:r>
              <a:rPr lang="en-US" b="1" dirty="0" smtClean="0"/>
              <a:t>&lt;qualifier&gt;: </a:t>
            </a:r>
            <a:r>
              <a:rPr lang="en-US" b="1" dirty="0" err="1" smtClean="0"/>
              <a:t>pin_name</a:t>
            </a:r>
            <a:r>
              <a:rPr lang="en-US" b="1" dirty="0" smtClean="0"/>
              <a:t>, </a:t>
            </a:r>
            <a:r>
              <a:rPr lang="en-US" b="1" dirty="0" err="1" smtClean="0"/>
              <a:t>signal_name</a:t>
            </a:r>
            <a:r>
              <a:rPr lang="en-US" b="1" dirty="0" smtClean="0"/>
              <a:t> from [Pin] keyword, </a:t>
            </a:r>
          </a:p>
          <a:p>
            <a:r>
              <a:rPr lang="en-US" b="1" dirty="0" smtClean="0"/>
              <a:t>or </a:t>
            </a:r>
            <a:r>
              <a:rPr lang="en-US" b="1" dirty="0" err="1" smtClean="0"/>
              <a:t>bus_label</a:t>
            </a:r>
            <a:r>
              <a:rPr lang="en-US" b="1" dirty="0" smtClean="0"/>
              <a:t> from [Pin Mapping] keyword,</a:t>
            </a:r>
          </a:p>
          <a:p>
            <a:r>
              <a:rPr lang="en-US" b="1" dirty="0" smtClean="0"/>
              <a:t>*Optional &lt;Aggressor&gt; for </a:t>
            </a:r>
            <a:r>
              <a:rPr lang="en-US" b="1" dirty="0" err="1" smtClean="0"/>
              <a:t>Buffer_I</a:t>
            </a:r>
            <a:r>
              <a:rPr lang="en-US" b="1" dirty="0" smtClean="0"/>
              <a:t>/O</a:t>
            </a:r>
          </a:p>
          <a:p>
            <a:endParaRPr lang="en-US" b="1" dirty="0"/>
          </a:p>
          <a:p>
            <a:r>
              <a:rPr lang="en-US" b="1" dirty="0" smtClean="0"/>
              <a:t>Convention: 	“shorted” connection</a:t>
            </a:r>
          </a:p>
          <a:p>
            <a:r>
              <a:rPr lang="en-US" b="1" dirty="0"/>
              <a:t>	</a:t>
            </a:r>
            <a:r>
              <a:rPr lang="en-US" b="1" dirty="0" smtClean="0"/>
              <a:t>	electrical connection</a:t>
            </a:r>
            <a:endParaRPr lang="en-US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5867400" y="5562600"/>
            <a:ext cx="1295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67400" y="5867400"/>
            <a:ext cx="12954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328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Legal Interconnections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741165"/>
              </p:ext>
            </p:extLst>
          </p:nvPr>
        </p:nvGraphicFramePr>
        <p:xfrm>
          <a:off x="1066801" y="1295405"/>
          <a:ext cx="7086599" cy="3836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4310"/>
                <a:gridCol w="877489"/>
                <a:gridCol w="990600"/>
                <a:gridCol w="990600"/>
                <a:gridCol w="1066800"/>
                <a:gridCol w="1066800"/>
              </a:tblGrid>
              <a:tr h="52551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Terminal_Type</a:t>
                      </a:r>
                      <a:r>
                        <a:rPr lang="en-US" sz="1100" dirty="0" smtClean="0">
                          <a:effectLst/>
                        </a:rPr>
                        <a:t> / Qualifier </a:t>
                      </a:r>
                      <a:r>
                        <a:rPr lang="en-US" sz="1100" dirty="0" smtClean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pin_name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signal_name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</a:rPr>
                        <a:t>bus_label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effectLst/>
                          <a:latin typeface="Times New Roman"/>
                          <a:ea typeface="SimSun"/>
                        </a:rPr>
                        <a:t>pad_name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Aggressor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Buffer_I/O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A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3251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Pdref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Gcref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Extref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 smtClean="0">
                          <a:effectLst/>
                        </a:rPr>
                        <a:t>Buffer_rail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Pad_I/O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</a:rPr>
                        <a:t>Pad_rail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+mn-ea"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Palatino Linotype" panose="02040502050505030304" pitchFamily="18" charset="0"/>
                          <a:ea typeface="SimSun"/>
                        </a:rPr>
                        <a:t>Z</a:t>
                      </a:r>
                      <a:endParaRPr lang="en-US" sz="1100" dirty="0">
                        <a:effectLst/>
                        <a:latin typeface="Palatino Linotype" panose="02040502050505030304" pitchFamily="18" charset="0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Pin_I/O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  <a:tr h="2985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Pin_rail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20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r>
                        <a:rPr lang="en-US" sz="1100" dirty="0" smtClean="0">
                          <a:effectLst/>
                        </a:rPr>
                        <a:t>Y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828800" y="261366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0857" y="5317672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X: I/O </a:t>
            </a:r>
            <a:r>
              <a:rPr lang="en-US" b="1" dirty="0" err="1" smtClean="0"/>
              <a:t>pin_names</a:t>
            </a:r>
            <a:r>
              <a:rPr lang="en-US" b="1" dirty="0" smtClean="0"/>
              <a:t>, Y,Z: POWER/GND names, Z: from [Die Supply Pads]</a:t>
            </a:r>
          </a:p>
          <a:p>
            <a:r>
              <a:rPr lang="en-US" b="1" dirty="0" smtClean="0"/>
              <a:t>A: Optional Aggressor column to assign one or more aggressor buffers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775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Legal Interconnections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Pin to on-die buffer</a:t>
            </a:r>
          </a:p>
          <a:p>
            <a:r>
              <a:rPr lang="en-US" dirty="0" smtClean="0"/>
              <a:t>Pin to pad</a:t>
            </a:r>
          </a:p>
          <a:p>
            <a:r>
              <a:rPr lang="en-US" dirty="0" smtClean="0"/>
              <a:t>Pad to on-die buffer</a:t>
            </a:r>
          </a:p>
          <a:p>
            <a:endParaRPr lang="en-US" dirty="0"/>
          </a:p>
          <a:p>
            <a:r>
              <a:rPr lang="en-US" dirty="0" smtClean="0"/>
              <a:t>Note, Pin to pad to on-die buffer is illegal since pad terminals are not needed for external connections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057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Reference Example Repeated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2015 Teraspeed Labs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903" y="3829662"/>
            <a:ext cx="6099175" cy="2300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1000" y="1524000"/>
            <a:ext cx="2286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pin_names</a:t>
            </a:r>
            <a:endParaRPr lang="en-US" b="1" dirty="0" smtClean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/>
              <a:t>s</a:t>
            </a:r>
            <a:r>
              <a:rPr lang="en-US" b="1" dirty="0" err="1" smtClean="0"/>
              <a:t>ignal_names</a:t>
            </a:r>
            <a:r>
              <a:rPr lang="en-US" b="1" dirty="0" smtClean="0"/>
              <a:t> for POWER/GND pins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b="1" dirty="0" err="1" smtClean="0"/>
              <a:t>bus_labels</a:t>
            </a:r>
            <a:r>
              <a:rPr lang="en-US" b="1" dirty="0" smtClean="0"/>
              <a:t> for implicitly shorted pins or on-die shorted connections for POWER/GND pins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1371600"/>
            <a:ext cx="457200" cy="2224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00400" y="2133600"/>
            <a:ext cx="381000" cy="14620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8100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10000" y="5403370"/>
            <a:ext cx="457200" cy="7540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800600" y="3962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905000" y="1676400"/>
            <a:ext cx="762000" cy="1524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25908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4800600" y="4724400"/>
            <a:ext cx="457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567966" y="4748011"/>
            <a:ext cx="27416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POWER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GND </a:t>
            </a:r>
            <a:r>
              <a:rPr lang="en-US" b="1" dirty="0" err="1" smtClean="0"/>
              <a:t>bus_labels</a:t>
            </a:r>
            <a:r>
              <a:rPr lang="en-US" b="1" dirty="0" smtClean="0"/>
              <a:t> = </a:t>
            </a:r>
            <a:r>
              <a:rPr lang="en-US" b="1" dirty="0" err="1" smtClean="0"/>
              <a:t>signal_names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257800" y="5105400"/>
            <a:ext cx="3048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267200" y="5757873"/>
            <a:ext cx="12954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66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9604</TotalTime>
  <Words>1325</Words>
  <Application>Microsoft Office PowerPoint</Application>
  <PresentationFormat>On-screen Show (4:3)</PresentationFormat>
  <Paragraphs>525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Executive</vt:lpstr>
      <vt:lpstr>Updated Interconnect Proposal  Bob Ross, Teraspeed Labs bob@teraspeedlabs.com  </vt:lpstr>
      <vt:lpstr>Background</vt:lpstr>
      <vt:lpstr>Goals</vt:lpstr>
      <vt:lpstr>Definition Example</vt:lpstr>
      <vt:lpstr>Partial Reference Diagram [Pin, Pad, Buffer] (A3, D1, D2 Omitted)</vt:lpstr>
      <vt:lpstr>Terminal Syntax</vt:lpstr>
      <vt:lpstr>Legal Interconnections</vt:lpstr>
      <vt:lpstr>Legal Interconnections</vt:lpstr>
      <vt:lpstr>Reference Example Repeated</vt:lpstr>
      <vt:lpstr>With bus_label = signal_name</vt:lpstr>
      <vt:lpstr>Pin-to-Buffer Interconnect Example using pin_names</vt:lpstr>
      <vt:lpstr>Pin-to-Buffer Interconnect Example</vt:lpstr>
      <vt:lpstr>Pin-to-Pad, Pad-to-Buffer</vt:lpstr>
      <vt:lpstr>Pin-to-Pad Example with  using pin_names and pad_names</vt:lpstr>
      <vt:lpstr>Pin-to-Pad Example using pin_names and pad_names</vt:lpstr>
      <vt:lpstr>Pad-to-Buffer Example using pad_names and Buffer Nodes</vt:lpstr>
      <vt:lpstr>Pad-to-Buffer Example using pad_names and Buffer nodes</vt:lpstr>
      <vt:lpstr>POWER/GND One-to-Several, Several-to-One Illustrations</vt:lpstr>
      <vt:lpstr>One-to-Several Pin-to-Pad using pin_names &amp; pad_names</vt:lpstr>
      <vt:lpstr>Pin-to-Pad One-to-Several Interconnect Example</vt:lpstr>
      <vt:lpstr>Pin-to-Pad Several-to-One Interconnect Example</vt:lpstr>
      <vt:lpstr>Pin-to-Pad Several-to-One Interconnect Example</vt:lpstr>
      <vt:lpstr>Power Rail Interconnect Example using signal_name</vt:lpstr>
      <vt:lpstr>Pin-to-Buffer Interconnect Example using signal_name for Rails</vt:lpstr>
      <vt:lpstr>Example with bus_label Groups</vt:lpstr>
      <vt:lpstr>Power Rail Interconnect Example using signal_names and bus_labels</vt:lpstr>
      <vt:lpstr>Pin-to-Pad Interconnect Example with signal_names and bus_labels</vt:lpstr>
      <vt:lpstr>Power Rail Interconnect Example using bus_labels Only</vt:lpstr>
      <vt:lpstr>Pin-to-Pad Interconnect Example with bus_labels Only</vt:lpstr>
      <vt:lpstr>Power Rail Interconnect Example using signal_names Only</vt:lpstr>
      <vt:lpstr>Pin-to-Pad Interconnect Example with signal_names Only</vt:lpstr>
      <vt:lpstr>Conclusions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558</cp:revision>
  <cp:lastPrinted>2014-09-15T17:44:41Z</cp:lastPrinted>
  <dcterms:created xsi:type="dcterms:W3CDTF">2014-08-14T21:20:06Z</dcterms:created>
  <dcterms:modified xsi:type="dcterms:W3CDTF">2015-09-23T02:43:58Z</dcterms:modified>
</cp:coreProperties>
</file>