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1" r:id="rId4"/>
    <p:sldId id="282" r:id="rId5"/>
    <p:sldId id="283" r:id="rId6"/>
    <p:sldId id="284" r:id="rId7"/>
    <p:sldId id="288" r:id="rId8"/>
    <p:sldId id="285" r:id="rId9"/>
    <p:sldId id="286" r:id="rId10"/>
    <p:sldId id="287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Package </a:t>
            </a:r>
            <a:r>
              <a:rPr lang="en-US" smtClean="0"/>
              <a:t>EBD/EMD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Walter Katz</a:t>
            </a:r>
          </a:p>
          <a:p>
            <a:r>
              <a:rPr lang="en-US" dirty="0" smtClean="0"/>
              <a:t>IBIS Interconnect </a:t>
            </a:r>
          </a:p>
          <a:p>
            <a:r>
              <a:rPr lang="en-US" dirty="0" smtClean="0"/>
              <a:t>11/13/12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7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Connector</a:t>
            </a:r>
            <a:r>
              <a:rPr lang="en-US" dirty="0" err="1" smtClean="0"/>
              <a:t>.ipkg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(A1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(File </a:t>
            </a:r>
            <a:r>
              <a:rPr lang="en-US" sz="1600" dirty="0" err="1" smtClean="0"/>
              <a:t>Connector.iss</a:t>
            </a:r>
            <a:r>
              <a:rPr lang="en-US" sz="1600" dirty="0"/>
              <a:t>) </a:t>
            </a:r>
            <a:r>
              <a:rPr lang="en-US" sz="1600" dirty="0" smtClean="0"/>
              <a:t>(</a:t>
            </a:r>
            <a:r>
              <a:rPr lang="en-US" sz="1600" dirty="0" err="1" smtClean="0"/>
              <a:t>Subckt</a:t>
            </a:r>
            <a:r>
              <a:rPr lang="en-US" sz="1600" dirty="0" smtClean="0"/>
              <a:t> Simple)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(</a:t>
            </a:r>
            <a:r>
              <a:rPr lang="en-US" sz="1600" dirty="0" err="1"/>
              <a:t>Model_Ports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(1 (</a:t>
            </a:r>
            <a:r>
              <a:rPr lang="en-US" sz="1600" dirty="0" err="1"/>
              <a:t>Pin_name</a:t>
            </a:r>
            <a:r>
              <a:rPr lang="en-US" sz="1600" dirty="0"/>
              <a:t> </a:t>
            </a:r>
            <a:r>
              <a:rPr lang="en-US" sz="1600" dirty="0" smtClean="0"/>
              <a:t>A.A1))</a:t>
            </a:r>
            <a:endParaRPr lang="en-US" sz="1600" dirty="0"/>
          </a:p>
          <a:p>
            <a:pPr marL="0" indent="0">
              <a:buNone/>
            </a:pPr>
            <a:r>
              <a:rPr lang="de-DE" sz="1600" dirty="0"/>
              <a:t>       (2 </a:t>
            </a:r>
            <a:r>
              <a:rPr lang="de-DE" sz="1600" dirty="0" smtClean="0"/>
              <a:t>(</a:t>
            </a:r>
            <a:r>
              <a:rPr lang="en-US" sz="1600" dirty="0" err="1"/>
              <a:t>Pin_name</a:t>
            </a:r>
            <a:r>
              <a:rPr lang="en-US" sz="1600" dirty="0"/>
              <a:t> </a:t>
            </a:r>
            <a:r>
              <a:rPr lang="en-US" sz="1600" dirty="0" smtClean="0"/>
              <a:t>B.A1)) ))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(</a:t>
            </a:r>
            <a:r>
              <a:rPr lang="en-US" sz="1600" dirty="0" smtClean="0"/>
              <a:t>A2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(File </a:t>
            </a:r>
            <a:r>
              <a:rPr lang="en-US" sz="1600" dirty="0" err="1"/>
              <a:t>Connector.iss</a:t>
            </a:r>
            <a:r>
              <a:rPr lang="en-US" sz="1600" dirty="0"/>
              <a:t>) (</a:t>
            </a:r>
            <a:r>
              <a:rPr lang="en-US" sz="1600" dirty="0" err="1"/>
              <a:t>Subckt</a:t>
            </a:r>
            <a:r>
              <a:rPr lang="en-US" sz="1600" dirty="0"/>
              <a:t> Simple)</a:t>
            </a:r>
          </a:p>
          <a:p>
            <a:pPr marL="0" indent="0">
              <a:buNone/>
            </a:pPr>
            <a:r>
              <a:rPr lang="en-US" sz="1600" dirty="0"/>
              <a:t>   (</a:t>
            </a:r>
            <a:r>
              <a:rPr lang="en-US" sz="1600" dirty="0" err="1"/>
              <a:t>Model_Ports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(1 (</a:t>
            </a:r>
            <a:r>
              <a:rPr lang="en-US" sz="1600" dirty="0" err="1"/>
              <a:t>Pin_name</a:t>
            </a:r>
            <a:r>
              <a:rPr lang="en-US" sz="1600" dirty="0"/>
              <a:t> </a:t>
            </a:r>
            <a:r>
              <a:rPr lang="en-US" sz="1600" dirty="0" smtClean="0"/>
              <a:t>A.A2))</a:t>
            </a:r>
            <a:endParaRPr lang="en-US" sz="1600" dirty="0"/>
          </a:p>
          <a:p>
            <a:pPr marL="0" indent="0">
              <a:buNone/>
            </a:pPr>
            <a:r>
              <a:rPr lang="de-DE" sz="1600" dirty="0"/>
              <a:t>       (2 (</a:t>
            </a:r>
            <a:r>
              <a:rPr lang="en-US" sz="1600" dirty="0" err="1"/>
              <a:t>Pin_name</a:t>
            </a:r>
            <a:r>
              <a:rPr lang="en-US" sz="1600" dirty="0"/>
              <a:t> </a:t>
            </a:r>
            <a:r>
              <a:rPr lang="en-US" sz="1600" dirty="0" smtClean="0"/>
              <a:t>B.A2)) ))</a:t>
            </a:r>
          </a:p>
          <a:p>
            <a:pPr marL="0" indent="0">
              <a:buNone/>
            </a:pPr>
            <a:r>
              <a:rPr lang="en-US" sz="1600" dirty="0" smtClean="0"/>
              <a:t>(Full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</a:t>
            </a:r>
            <a:r>
              <a:rPr lang="en-US" sz="1600" dirty="0" smtClean="0"/>
              <a:t>(</a:t>
            </a:r>
            <a:r>
              <a:rPr lang="en-US" sz="1600" dirty="0" err="1" smtClean="0"/>
              <a:t>Tstonefile</a:t>
            </a:r>
            <a:r>
              <a:rPr lang="en-US" sz="1600" dirty="0" smtClean="0"/>
              <a:t> Connector.s4p)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(</a:t>
            </a:r>
            <a:r>
              <a:rPr lang="en-US" sz="1600" dirty="0" err="1"/>
              <a:t>Model_Ports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 (1 (</a:t>
            </a:r>
            <a:r>
              <a:rPr lang="en-US" sz="1600" dirty="0" err="1"/>
              <a:t>Pin_name</a:t>
            </a:r>
            <a:r>
              <a:rPr lang="en-US" sz="1600" dirty="0"/>
              <a:t> </a:t>
            </a:r>
            <a:r>
              <a:rPr lang="en-US" sz="1600" dirty="0" smtClean="0"/>
              <a:t>A.A1))</a:t>
            </a:r>
            <a:endParaRPr lang="en-US" sz="1600" dirty="0"/>
          </a:p>
          <a:p>
            <a:pPr marL="0" indent="0">
              <a:buNone/>
            </a:pPr>
            <a:r>
              <a:rPr lang="de-DE" sz="1600" dirty="0"/>
              <a:t>       (2 (</a:t>
            </a:r>
            <a:r>
              <a:rPr lang="en-US" sz="1600" dirty="0" err="1"/>
              <a:t>Pin_name</a:t>
            </a:r>
            <a:r>
              <a:rPr lang="en-US" sz="1600" dirty="0"/>
              <a:t> </a:t>
            </a:r>
            <a:r>
              <a:rPr lang="en-US" sz="1600" dirty="0" smtClean="0"/>
              <a:t>B.A1))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(3 </a:t>
            </a:r>
            <a:r>
              <a:rPr lang="en-US" sz="1600" dirty="0"/>
              <a:t>(</a:t>
            </a:r>
            <a:r>
              <a:rPr lang="en-US" sz="1600" dirty="0" err="1"/>
              <a:t>Pin_name</a:t>
            </a:r>
            <a:r>
              <a:rPr lang="en-US" sz="1600" dirty="0"/>
              <a:t> A.A2))</a:t>
            </a:r>
          </a:p>
          <a:p>
            <a:pPr marL="0" indent="0">
              <a:buNone/>
            </a:pPr>
            <a:r>
              <a:rPr lang="de-DE" sz="1600" dirty="0"/>
              <a:t>       </a:t>
            </a:r>
            <a:r>
              <a:rPr lang="de-DE" sz="1600" dirty="0" smtClean="0"/>
              <a:t>(4 </a:t>
            </a:r>
            <a:r>
              <a:rPr lang="de-DE" sz="1600" dirty="0"/>
              <a:t>(</a:t>
            </a:r>
            <a:r>
              <a:rPr lang="en-US" sz="1600" dirty="0" err="1"/>
              <a:t>Pin_name</a:t>
            </a:r>
            <a:r>
              <a:rPr lang="en-US" sz="1600" dirty="0"/>
              <a:t> B.A2</a:t>
            </a:r>
            <a:r>
              <a:rPr lang="en-US" sz="1600" dirty="0" smtClean="0"/>
              <a:t>))  ))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7932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EBD can be easily extended to support MCM</a:t>
            </a:r>
          </a:p>
          <a:p>
            <a:r>
              <a:rPr lang="en-US" dirty="0" smtClean="0"/>
              <a:t>Can define new standard EMD if we get hung up by the word “Board” in EMD</a:t>
            </a:r>
            <a:endParaRPr lang="en-US" dirty="0"/>
          </a:p>
          <a:p>
            <a:r>
              <a:rPr lang="en-US" dirty="0" smtClean="0"/>
              <a:t>EMD can either be Legacy IBIS format or Parameter Tree</a:t>
            </a:r>
          </a:p>
          <a:p>
            <a:r>
              <a:rPr lang="en-US" dirty="0" smtClean="0"/>
              <a:t>EMD support Connector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1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 Chip Module (MCM) is </a:t>
            </a:r>
            <a:r>
              <a:rPr lang="en-US" dirty="0"/>
              <a:t>a Package with Multiple </a:t>
            </a:r>
            <a:r>
              <a:rPr lang="en-US" dirty="0" smtClean="0"/>
              <a:t>Die</a:t>
            </a:r>
          </a:p>
          <a:p>
            <a:r>
              <a:rPr lang="en-US" dirty="0"/>
              <a:t>Example MCM </a:t>
            </a:r>
            <a:r>
              <a:rPr lang="en-US" dirty="0" smtClean="0"/>
              <a:t>as an EBD</a:t>
            </a:r>
          </a:p>
          <a:p>
            <a:pPr lvl="1"/>
            <a:r>
              <a:rPr lang="en-US" dirty="0" smtClean="0"/>
              <a:t>EBD	Electronic Board Description</a:t>
            </a:r>
          </a:p>
          <a:p>
            <a:r>
              <a:rPr lang="en-US" dirty="0"/>
              <a:t>Example as an </a:t>
            </a:r>
            <a:r>
              <a:rPr lang="en-US" dirty="0" smtClean="0"/>
              <a:t>EMD</a:t>
            </a:r>
          </a:p>
          <a:p>
            <a:pPr lvl="1"/>
            <a:r>
              <a:rPr lang="en-US" dirty="0" smtClean="0"/>
              <a:t>EMD</a:t>
            </a:r>
            <a:r>
              <a:rPr lang="en-US" dirty="0"/>
              <a:t>	Electronic </a:t>
            </a:r>
            <a:r>
              <a:rPr lang="en-US" dirty="0" smtClean="0"/>
              <a:t>Module Description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Nose by Any Other Name Still </a:t>
            </a:r>
            <a:r>
              <a:rPr lang="en-US" dirty="0" smtClean="0"/>
              <a:t>Smells</a:t>
            </a:r>
          </a:p>
          <a:p>
            <a:r>
              <a:rPr lang="en-US" dirty="0" err="1"/>
              <a:t>Example.ipkg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4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MCM is a Package with Multiple Die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2438400"/>
            <a:ext cx="381000" cy="3733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438400"/>
            <a:ext cx="990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3962400"/>
            <a:ext cx="990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24400" y="54102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73408" y="1796534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24400" y="1796534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39755" y="549806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U3.7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4650754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U2.8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58101" y="4147066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U2.7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038600" y="3023816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U1.8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039755" y="2551607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U1.7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83008" y="4655311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25028" y="377773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014481" y="5946093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U3.8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7" idx="3"/>
          </p:cNvCxnSpPr>
          <p:nvPr/>
        </p:nvCxnSpPr>
        <p:spPr>
          <a:xfrm>
            <a:off x="1959762" y="3962400"/>
            <a:ext cx="7834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5" idx="1"/>
          </p:cNvCxnSpPr>
          <p:nvPr/>
        </p:nvCxnSpPr>
        <p:spPr>
          <a:xfrm flipV="1">
            <a:off x="2743200" y="2736273"/>
            <a:ext cx="1296555" cy="12261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3" idx="1"/>
          </p:cNvCxnSpPr>
          <p:nvPr/>
        </p:nvCxnSpPr>
        <p:spPr>
          <a:xfrm>
            <a:off x="2743200" y="3962400"/>
            <a:ext cx="1314901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1" idx="1"/>
          </p:cNvCxnSpPr>
          <p:nvPr/>
        </p:nvCxnSpPr>
        <p:spPr>
          <a:xfrm>
            <a:off x="2743200" y="3962400"/>
            <a:ext cx="1296555" cy="17203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6" idx="3"/>
          </p:cNvCxnSpPr>
          <p:nvPr/>
        </p:nvCxnSpPr>
        <p:spPr>
          <a:xfrm flipV="1">
            <a:off x="2017742" y="4822567"/>
            <a:ext cx="725458" cy="174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4" idx="1"/>
          </p:cNvCxnSpPr>
          <p:nvPr/>
        </p:nvCxnSpPr>
        <p:spPr>
          <a:xfrm flipV="1">
            <a:off x="2743200" y="3208482"/>
            <a:ext cx="1295400" cy="16140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2" idx="1"/>
          </p:cNvCxnSpPr>
          <p:nvPr/>
        </p:nvCxnSpPr>
        <p:spPr>
          <a:xfrm>
            <a:off x="2743200" y="4822567"/>
            <a:ext cx="1295400" cy="128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18" idx="1"/>
          </p:cNvCxnSpPr>
          <p:nvPr/>
        </p:nvCxnSpPr>
        <p:spPr>
          <a:xfrm>
            <a:off x="2743200" y="4839977"/>
            <a:ext cx="1271281" cy="1290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6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EBD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[IBIS </a:t>
            </a:r>
            <a:r>
              <a:rPr lang="en-US" sz="1200" dirty="0" err="1"/>
              <a:t>Ver</a:t>
            </a:r>
            <a:r>
              <a:rPr lang="en-US" sz="1200" dirty="0"/>
              <a:t>]    6.0</a:t>
            </a:r>
          </a:p>
          <a:p>
            <a:pPr marL="0" indent="0">
              <a:buNone/>
            </a:pPr>
            <a:r>
              <a:rPr lang="en-US" sz="1200" dirty="0"/>
              <a:t>[File name] </a:t>
            </a:r>
            <a:r>
              <a:rPr lang="en-US" sz="1200" dirty="0" err="1" smtClean="0"/>
              <a:t>Example.ebd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[</a:t>
            </a:r>
            <a:r>
              <a:rPr lang="en-US" sz="1200" dirty="0"/>
              <a:t>Begin Board Description] Example</a:t>
            </a:r>
          </a:p>
          <a:p>
            <a:pPr marL="0" indent="0">
              <a:buNone/>
            </a:pPr>
            <a:r>
              <a:rPr lang="en-US" sz="1200" dirty="0"/>
              <a:t>[Manufacturer] </a:t>
            </a:r>
            <a:r>
              <a:rPr lang="en-US" sz="1200" dirty="0" err="1" smtClean="0"/>
              <a:t>SiSoft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[Number Of Pins]  </a:t>
            </a:r>
            <a:r>
              <a:rPr lang="en-US" sz="1200" dirty="0" smtClean="0"/>
              <a:t>2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[Pin List] </a:t>
            </a:r>
            <a:r>
              <a:rPr lang="en-US" sz="1200" dirty="0" err="1"/>
              <a:t>signal_name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A1        XYZ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A2        DEF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[Extended Nets]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XYZ A1 U1.7 U2.7 U3.7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DEF A2 U1.8 U2.8 U3.8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[End Extended Nets]</a:t>
            </a:r>
            <a:endParaRPr lang="en-US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[IBIS-ISS Package] </a:t>
            </a:r>
            <a:r>
              <a:rPr lang="en-US" sz="1200" dirty="0" err="1" smtClean="0">
                <a:solidFill>
                  <a:srgbClr val="FF0000"/>
                </a:solidFill>
              </a:rPr>
              <a:t>Example.ipkg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[Reference Designator Map</a:t>
            </a:r>
            <a:r>
              <a:rPr lang="en-US" sz="1200" dirty="0" smtClean="0"/>
              <a:t>]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| Ref Des  File name        Component name</a:t>
            </a:r>
          </a:p>
          <a:p>
            <a:pPr marL="0" indent="0">
              <a:buNone/>
            </a:pPr>
            <a:r>
              <a:rPr lang="en-US" sz="1200" dirty="0" smtClean="0"/>
              <a:t>U1         </a:t>
            </a:r>
            <a:r>
              <a:rPr lang="en-US" sz="1200" dirty="0" err="1"/>
              <a:t>memory.ibs</a:t>
            </a:r>
            <a:r>
              <a:rPr lang="en-US" sz="1200" dirty="0"/>
              <a:t>      </a:t>
            </a:r>
            <a:r>
              <a:rPr lang="en-US" sz="1200" dirty="0" smtClean="0"/>
              <a:t>memory</a:t>
            </a:r>
          </a:p>
          <a:p>
            <a:pPr marL="0" indent="0">
              <a:buNone/>
            </a:pPr>
            <a:r>
              <a:rPr lang="en-US" sz="1200" dirty="0" smtClean="0"/>
              <a:t>U2         </a:t>
            </a:r>
            <a:r>
              <a:rPr lang="en-US" sz="1200" dirty="0" err="1"/>
              <a:t>memory.ibs</a:t>
            </a:r>
            <a:r>
              <a:rPr lang="en-US" sz="1200" dirty="0"/>
              <a:t>      memory</a:t>
            </a:r>
          </a:p>
          <a:p>
            <a:pPr marL="0" indent="0">
              <a:buNone/>
            </a:pPr>
            <a:r>
              <a:rPr lang="en-US" sz="1200" dirty="0" smtClean="0"/>
              <a:t>U3         </a:t>
            </a:r>
            <a:r>
              <a:rPr lang="en-US" sz="1200" dirty="0" err="1"/>
              <a:t>memory.ibs</a:t>
            </a:r>
            <a:r>
              <a:rPr lang="en-US" sz="1200" dirty="0"/>
              <a:t>      </a:t>
            </a:r>
            <a:r>
              <a:rPr lang="en-US" sz="1200" dirty="0" smtClean="0"/>
              <a:t>memory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[End Board Description]</a:t>
            </a:r>
          </a:p>
          <a:p>
            <a:pPr marL="0" indent="0">
              <a:buNone/>
            </a:pPr>
            <a:r>
              <a:rPr lang="en-US" sz="1200" dirty="0"/>
              <a:t>[End]</a:t>
            </a:r>
          </a:p>
        </p:txBody>
      </p:sp>
    </p:spTree>
    <p:extLst>
      <p:ext uri="{BB962C8B-B14F-4D97-AF65-F5344CB8AC3E}">
        <p14:creationId xmlns:p14="http://schemas.microsoft.com/office/powerpoint/2010/main" val="27522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as an EMD</a:t>
            </a:r>
            <a:br>
              <a:rPr lang="en-US" dirty="0" smtClean="0"/>
            </a:br>
            <a:r>
              <a:rPr lang="en-US" sz="3600" dirty="0" smtClean="0"/>
              <a:t>A Nose by Any Other Name Still Smells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[IBIS </a:t>
            </a:r>
            <a:r>
              <a:rPr lang="en-US" dirty="0" err="1"/>
              <a:t>Ver</a:t>
            </a:r>
            <a:r>
              <a:rPr lang="en-US" dirty="0"/>
              <a:t>]    6.0</a:t>
            </a:r>
          </a:p>
          <a:p>
            <a:pPr marL="0" indent="0">
              <a:buNone/>
            </a:pPr>
            <a:r>
              <a:rPr lang="en-US" dirty="0"/>
              <a:t>[File name]   </a:t>
            </a:r>
            <a:r>
              <a:rPr lang="en-US" dirty="0" err="1" smtClean="0"/>
              <a:t>Example.emd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Begin </a:t>
            </a:r>
            <a:r>
              <a:rPr lang="en-US" dirty="0" smtClean="0">
                <a:solidFill>
                  <a:srgbClr val="FF0000"/>
                </a:solidFill>
              </a:rPr>
              <a:t>Module</a:t>
            </a:r>
            <a:r>
              <a:rPr lang="en-US" dirty="0" smtClean="0"/>
              <a:t> Description</a:t>
            </a:r>
            <a:r>
              <a:rPr lang="en-US" dirty="0"/>
              <a:t>] Example</a:t>
            </a:r>
          </a:p>
          <a:p>
            <a:pPr marL="0" indent="0">
              <a:buNone/>
            </a:pPr>
            <a:r>
              <a:rPr lang="en-US" dirty="0"/>
              <a:t>[Manufacturer] </a:t>
            </a:r>
            <a:r>
              <a:rPr lang="en-US" dirty="0" err="1" smtClean="0"/>
              <a:t>SiSoft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[Number Of Pins]  </a:t>
            </a:r>
            <a:r>
              <a:rPr lang="en-US" dirty="0" smtClean="0"/>
              <a:t>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[Pin List] </a:t>
            </a:r>
            <a:r>
              <a:rPr lang="en-US" dirty="0" err="1"/>
              <a:t>signal_name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A1        XYZ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A2        DEF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[Extended Nets]</a:t>
            </a:r>
          </a:p>
          <a:p>
            <a:pPr marL="0" indent="0">
              <a:buNone/>
            </a:pPr>
            <a:r>
              <a:rPr lang="en-US" dirty="0"/>
              <a:t>XYZ A1 U1.7 U2.7 U3.7</a:t>
            </a:r>
          </a:p>
          <a:p>
            <a:pPr marL="0" indent="0">
              <a:buNone/>
            </a:pPr>
            <a:r>
              <a:rPr lang="en-US" dirty="0"/>
              <a:t>DEF A2 U1.8 U2.8 U3.8</a:t>
            </a:r>
          </a:p>
          <a:p>
            <a:pPr marL="0" indent="0">
              <a:buNone/>
            </a:pPr>
            <a:r>
              <a:rPr lang="en-US" dirty="0"/>
              <a:t>[End Extended Nets]</a:t>
            </a:r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IBIS-ISS Package] </a:t>
            </a:r>
            <a:r>
              <a:rPr lang="en-US" dirty="0" err="1" smtClean="0"/>
              <a:t>Example.ipkg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[Reference Designator Map]</a:t>
            </a:r>
          </a:p>
          <a:p>
            <a:pPr marL="0" indent="0">
              <a:buNone/>
            </a:pPr>
            <a:r>
              <a:rPr lang="en-US" dirty="0" smtClean="0"/>
              <a:t>| </a:t>
            </a:r>
            <a:r>
              <a:rPr lang="en-US" dirty="0"/>
              <a:t>Ref Des  File name        Component name</a:t>
            </a:r>
          </a:p>
          <a:p>
            <a:pPr marL="0" indent="0">
              <a:buNone/>
            </a:pPr>
            <a:r>
              <a:rPr lang="en-US" dirty="0" smtClean="0"/>
              <a:t>U1         </a:t>
            </a:r>
            <a:r>
              <a:rPr lang="en-US" dirty="0" err="1"/>
              <a:t>memory.ibs</a:t>
            </a:r>
            <a:r>
              <a:rPr lang="en-US" dirty="0"/>
              <a:t>      </a:t>
            </a:r>
            <a:r>
              <a:rPr lang="en-US" dirty="0" smtClean="0"/>
              <a:t>memory</a:t>
            </a:r>
          </a:p>
          <a:p>
            <a:pPr marL="0" indent="0">
              <a:buNone/>
            </a:pPr>
            <a:r>
              <a:rPr lang="en-US" dirty="0" smtClean="0"/>
              <a:t>U2         </a:t>
            </a:r>
            <a:r>
              <a:rPr lang="en-US" dirty="0" err="1"/>
              <a:t>memory.ibs</a:t>
            </a:r>
            <a:r>
              <a:rPr lang="en-US" dirty="0"/>
              <a:t>      memory</a:t>
            </a:r>
          </a:p>
          <a:p>
            <a:pPr marL="0" indent="0">
              <a:buNone/>
            </a:pPr>
            <a:r>
              <a:rPr lang="en-US" dirty="0" smtClean="0"/>
              <a:t>U3         </a:t>
            </a:r>
            <a:r>
              <a:rPr lang="en-US" dirty="0" err="1"/>
              <a:t>memory.ibs</a:t>
            </a:r>
            <a:r>
              <a:rPr lang="en-US" dirty="0"/>
              <a:t>      </a:t>
            </a:r>
            <a:r>
              <a:rPr lang="en-US" dirty="0" smtClean="0"/>
              <a:t>memory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[End </a:t>
            </a:r>
            <a:r>
              <a:rPr lang="en-US" dirty="0" smtClean="0">
                <a:solidFill>
                  <a:srgbClr val="FF0000"/>
                </a:solidFill>
              </a:rPr>
              <a:t>Module</a:t>
            </a:r>
            <a:r>
              <a:rPr lang="en-US" dirty="0" smtClean="0"/>
              <a:t> Description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[End]</a:t>
            </a:r>
          </a:p>
        </p:txBody>
      </p:sp>
    </p:spTree>
    <p:extLst>
      <p:ext uri="{BB962C8B-B14F-4D97-AF65-F5344CB8AC3E}">
        <p14:creationId xmlns:p14="http://schemas.microsoft.com/office/powerpoint/2010/main" val="287924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Example.ipkg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XYZ</a:t>
            </a:r>
          </a:p>
          <a:p>
            <a:pPr marL="0" indent="0">
              <a:buNone/>
            </a:pPr>
            <a:r>
              <a:rPr lang="en-US" dirty="0"/>
              <a:t>   (File </a:t>
            </a:r>
            <a:r>
              <a:rPr lang="en-US" dirty="0" err="1" smtClean="0"/>
              <a:t>Example.iss</a:t>
            </a:r>
            <a:r>
              <a:rPr lang="en-US" dirty="0"/>
              <a:t>) (</a:t>
            </a:r>
            <a:r>
              <a:rPr lang="en-US" dirty="0" err="1"/>
              <a:t>Subckt</a:t>
            </a:r>
            <a:r>
              <a:rPr lang="en-US" dirty="0"/>
              <a:t> XYZ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(</a:t>
            </a:r>
            <a:r>
              <a:rPr lang="en-US" dirty="0" err="1"/>
              <a:t>Model_Ports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(1 (</a:t>
            </a:r>
            <a:r>
              <a:rPr lang="en-US" dirty="0" err="1"/>
              <a:t>Pin_name</a:t>
            </a:r>
            <a:r>
              <a:rPr lang="en-US" dirty="0"/>
              <a:t> </a:t>
            </a:r>
            <a:r>
              <a:rPr lang="en-US" dirty="0" smtClean="0"/>
              <a:t>A1))</a:t>
            </a:r>
            <a:endParaRPr lang="en-US" dirty="0"/>
          </a:p>
          <a:p>
            <a:pPr marL="0" indent="0">
              <a:buNone/>
            </a:pPr>
            <a:r>
              <a:rPr lang="de-DE" dirty="0"/>
              <a:t>       (2 (Pin_name </a:t>
            </a:r>
            <a:r>
              <a:rPr lang="de-DE" dirty="0" smtClean="0"/>
              <a:t>7) </a:t>
            </a:r>
            <a:r>
              <a:rPr lang="de-DE" dirty="0"/>
              <a:t>(Ref_des U1</a:t>
            </a:r>
            <a:r>
              <a:rPr lang="de-DE" dirty="0" smtClean="0"/>
              <a:t>))</a:t>
            </a:r>
          </a:p>
          <a:p>
            <a:pPr marL="0" indent="0">
              <a:buNone/>
            </a:pPr>
            <a:r>
              <a:rPr lang="de-DE" dirty="0" smtClean="0"/>
              <a:t>       (3 </a:t>
            </a:r>
            <a:r>
              <a:rPr lang="de-DE" dirty="0"/>
              <a:t>(Pin_name 7) (Ref_des </a:t>
            </a:r>
            <a:r>
              <a:rPr lang="de-DE" dirty="0" smtClean="0"/>
              <a:t>U2))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(4 </a:t>
            </a:r>
            <a:r>
              <a:rPr lang="de-DE" dirty="0"/>
              <a:t>(Pin_name 7) (Ref_des </a:t>
            </a:r>
            <a:r>
              <a:rPr lang="de-DE" dirty="0" smtClean="0"/>
              <a:t>U3))</a:t>
            </a:r>
            <a:endParaRPr lang="de-DE" dirty="0"/>
          </a:p>
          <a:p>
            <a:pPr marL="0" indent="0">
              <a:buNone/>
            </a:pPr>
            <a:r>
              <a:rPr lang="en-US" dirty="0"/>
              <a:t>   )</a:t>
            </a:r>
          </a:p>
          <a:p>
            <a:pPr marL="0" indent="0">
              <a:buNone/>
            </a:pP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DEF</a:t>
            </a:r>
          </a:p>
          <a:p>
            <a:pPr marL="0" indent="0">
              <a:buNone/>
            </a:pPr>
            <a:r>
              <a:rPr lang="en-US" dirty="0"/>
              <a:t>   (File </a:t>
            </a:r>
            <a:r>
              <a:rPr lang="en-US" dirty="0" err="1"/>
              <a:t>Example.iss</a:t>
            </a:r>
            <a:r>
              <a:rPr lang="en-US" dirty="0"/>
              <a:t>) (</a:t>
            </a:r>
            <a:r>
              <a:rPr lang="en-US" dirty="0" err="1"/>
              <a:t>Subckt</a:t>
            </a:r>
            <a:r>
              <a:rPr lang="en-US" dirty="0"/>
              <a:t> </a:t>
            </a:r>
            <a:r>
              <a:rPr lang="en-US" dirty="0" smtClean="0"/>
              <a:t>DEF)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(</a:t>
            </a:r>
            <a:r>
              <a:rPr lang="en-US" dirty="0" err="1"/>
              <a:t>Model_Ports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(1 (</a:t>
            </a:r>
            <a:r>
              <a:rPr lang="en-US" dirty="0" err="1"/>
              <a:t>Pin_name</a:t>
            </a:r>
            <a:r>
              <a:rPr lang="en-US" dirty="0"/>
              <a:t> </a:t>
            </a:r>
            <a:r>
              <a:rPr lang="en-US" dirty="0" smtClean="0"/>
              <a:t>A2))</a:t>
            </a:r>
            <a:endParaRPr lang="en-US" dirty="0"/>
          </a:p>
          <a:p>
            <a:pPr marL="0" indent="0">
              <a:buNone/>
            </a:pPr>
            <a:r>
              <a:rPr lang="de-DE" dirty="0"/>
              <a:t>       (2 (Pin_name </a:t>
            </a:r>
            <a:r>
              <a:rPr lang="de-DE" dirty="0" smtClean="0"/>
              <a:t>8) </a:t>
            </a:r>
            <a:r>
              <a:rPr lang="de-DE" dirty="0"/>
              <a:t>(Ref_des U1))</a:t>
            </a:r>
          </a:p>
          <a:p>
            <a:pPr marL="0" indent="0">
              <a:buNone/>
            </a:pPr>
            <a:r>
              <a:rPr lang="de-DE" dirty="0"/>
              <a:t>       (3 (Pin_name </a:t>
            </a:r>
            <a:r>
              <a:rPr lang="de-DE" dirty="0" smtClean="0"/>
              <a:t>8) </a:t>
            </a:r>
            <a:r>
              <a:rPr lang="de-DE" dirty="0"/>
              <a:t>(Ref_des U2))</a:t>
            </a:r>
          </a:p>
          <a:p>
            <a:pPr marL="0" indent="0">
              <a:buNone/>
            </a:pPr>
            <a:r>
              <a:rPr lang="de-DE" dirty="0"/>
              <a:t>       (4 (Pin_name </a:t>
            </a:r>
            <a:r>
              <a:rPr lang="de-DE" dirty="0" smtClean="0"/>
              <a:t>8) </a:t>
            </a:r>
            <a:r>
              <a:rPr lang="de-DE" dirty="0"/>
              <a:t>(Ref_des U3))</a:t>
            </a:r>
          </a:p>
          <a:p>
            <a:pPr marL="0" indent="0">
              <a:buNone/>
            </a:pPr>
            <a:r>
              <a:rPr lang="en-US" dirty="0"/>
              <a:t>   )</a:t>
            </a:r>
          </a:p>
          <a:p>
            <a:pPr marL="0" indent="0">
              <a:buNone/>
            </a:pP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329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EMD using Parameter Tree Format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/>
              <a:t>(Example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(</a:t>
            </a:r>
            <a:r>
              <a:rPr lang="en-US" sz="1400" dirty="0" err="1" smtClean="0"/>
              <a:t>IBIS_Ver</a:t>
            </a:r>
            <a:r>
              <a:rPr lang="en-US" sz="1400" dirty="0" smtClean="0"/>
              <a:t>    6.0)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(</a:t>
            </a:r>
            <a:r>
              <a:rPr lang="en-US" sz="1400" dirty="0" err="1" smtClean="0"/>
              <a:t>File_name</a:t>
            </a:r>
            <a:r>
              <a:rPr lang="en-US" sz="1400" dirty="0" smtClean="0"/>
              <a:t> </a:t>
            </a:r>
            <a:r>
              <a:rPr lang="en-US" sz="1400" dirty="0" err="1" smtClean="0"/>
              <a:t>Example.emd</a:t>
            </a:r>
            <a:r>
              <a:rPr lang="en-US" sz="1400" dirty="0" smtClean="0"/>
              <a:t>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(Module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(Name Example)</a:t>
            </a:r>
          </a:p>
          <a:p>
            <a:pPr marL="0" indent="0">
              <a:buNone/>
            </a:pPr>
            <a:r>
              <a:rPr lang="en-US" sz="1400" dirty="0" smtClean="0"/>
              <a:t>      (</a:t>
            </a:r>
            <a:r>
              <a:rPr lang="en-US" sz="1400" dirty="0"/>
              <a:t>Manufacturer </a:t>
            </a:r>
            <a:r>
              <a:rPr lang="en-US" sz="1400" dirty="0" err="1"/>
              <a:t>SiSoft</a:t>
            </a:r>
            <a:r>
              <a:rPr lang="en-US" sz="1400" dirty="0" smtClean="0"/>
              <a:t>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(</a:t>
            </a:r>
            <a:r>
              <a:rPr lang="en-US" sz="1400" dirty="0" err="1" smtClean="0"/>
              <a:t>Number_Of_Pins</a:t>
            </a:r>
            <a:r>
              <a:rPr lang="en-US" sz="1400" dirty="0" smtClean="0"/>
              <a:t>  2)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(Pins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      (A1        XYZ)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      (A2        DEF))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(</a:t>
            </a:r>
            <a:r>
              <a:rPr lang="en-US" sz="1400" dirty="0" err="1" smtClean="0"/>
              <a:t>Extended_Nets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      (XYZ </a:t>
            </a:r>
            <a:r>
              <a:rPr lang="en-US" sz="1400" dirty="0"/>
              <a:t>A1 U1.7 U2.7 </a:t>
            </a:r>
            <a:r>
              <a:rPr lang="en-US" sz="1400" dirty="0" smtClean="0"/>
              <a:t>U3.7)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      (DEF </a:t>
            </a:r>
            <a:r>
              <a:rPr lang="en-US" sz="1400" dirty="0"/>
              <a:t>A2 U1.8 U2.8 </a:t>
            </a:r>
            <a:r>
              <a:rPr lang="en-US" sz="1400" dirty="0" smtClean="0"/>
              <a:t>U3.8))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(IBIS-</a:t>
            </a:r>
            <a:r>
              <a:rPr lang="en-US" sz="1400" dirty="0" err="1" smtClean="0"/>
              <a:t>ISS_Package</a:t>
            </a:r>
            <a:r>
              <a:rPr lang="en-US" sz="1400" dirty="0" smtClean="0"/>
              <a:t> </a:t>
            </a:r>
            <a:r>
              <a:rPr lang="en-US" sz="1400" dirty="0" err="1" smtClean="0"/>
              <a:t>Example.ipkg</a:t>
            </a:r>
            <a:r>
              <a:rPr lang="en-US" sz="1400" dirty="0" smtClean="0"/>
              <a:t>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(</a:t>
            </a:r>
            <a:r>
              <a:rPr lang="en-US" sz="1400" dirty="0" err="1" smtClean="0"/>
              <a:t>Reference_Designator_Map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     (U1         </a:t>
            </a:r>
            <a:r>
              <a:rPr lang="en-US" sz="1400" dirty="0" err="1"/>
              <a:t>memory.ibs</a:t>
            </a:r>
            <a:r>
              <a:rPr lang="en-US" sz="1400" dirty="0"/>
              <a:t>      </a:t>
            </a:r>
            <a:r>
              <a:rPr lang="en-US" sz="1400" dirty="0" smtClean="0"/>
              <a:t>memory)</a:t>
            </a:r>
          </a:p>
          <a:p>
            <a:pPr marL="0" indent="0">
              <a:buNone/>
            </a:pPr>
            <a:r>
              <a:rPr lang="en-US" sz="1400" dirty="0" smtClean="0"/>
              <a:t>           (U2         </a:t>
            </a:r>
            <a:r>
              <a:rPr lang="en-US" sz="1400" dirty="0" err="1"/>
              <a:t>memory.ibs</a:t>
            </a:r>
            <a:r>
              <a:rPr lang="en-US" sz="1400" dirty="0"/>
              <a:t>      </a:t>
            </a:r>
            <a:r>
              <a:rPr lang="en-US" sz="1400" dirty="0" smtClean="0"/>
              <a:t>memory)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     (U3         </a:t>
            </a:r>
            <a:r>
              <a:rPr lang="en-US" sz="1400" dirty="0" err="1"/>
              <a:t>memory.ibs</a:t>
            </a:r>
            <a:r>
              <a:rPr lang="en-US" sz="1400" dirty="0"/>
              <a:t>      </a:t>
            </a:r>
            <a:r>
              <a:rPr lang="en-US" sz="1400" dirty="0" smtClean="0"/>
              <a:t>memory))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))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5064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Connector is an EMD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38872" y="2438400"/>
            <a:ext cx="381000" cy="3733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45480" y="1796534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Side A Pins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55080" y="4655311"/>
            <a:ext cx="628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A.A2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97100" y="3777734"/>
            <a:ext cx="628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A.A1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7" idx="3"/>
            <a:endCxn id="29" idx="1"/>
          </p:cNvCxnSpPr>
          <p:nvPr/>
        </p:nvCxnSpPr>
        <p:spPr>
          <a:xfrm>
            <a:off x="2525285" y="3962400"/>
            <a:ext cx="2826569" cy="174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6" idx="3"/>
            <a:endCxn id="28" idx="1"/>
          </p:cNvCxnSpPr>
          <p:nvPr/>
        </p:nvCxnSpPr>
        <p:spPr>
          <a:xfrm>
            <a:off x="2583265" y="4839977"/>
            <a:ext cx="2768589" cy="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189392" y="2429225"/>
            <a:ext cx="381000" cy="3733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96000" y="1787359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Side B Pins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351854" y="4655372"/>
            <a:ext cx="618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B.A2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351854" y="3795205"/>
            <a:ext cx="618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B.A1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75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Connector EMD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[IBIS </a:t>
            </a:r>
            <a:r>
              <a:rPr lang="en-US" dirty="0" err="1"/>
              <a:t>Ver</a:t>
            </a:r>
            <a:r>
              <a:rPr lang="en-US" dirty="0"/>
              <a:t>]    6.0</a:t>
            </a:r>
          </a:p>
          <a:p>
            <a:pPr marL="0" indent="0">
              <a:buNone/>
            </a:pPr>
            <a:r>
              <a:rPr lang="en-US" dirty="0"/>
              <a:t>[File name]   </a:t>
            </a:r>
            <a:r>
              <a:rPr lang="en-US" dirty="0" err="1" smtClean="0"/>
              <a:t>Connector.ebd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Begin </a:t>
            </a:r>
            <a:r>
              <a:rPr lang="en-US" dirty="0" smtClean="0">
                <a:solidFill>
                  <a:srgbClr val="FF0000"/>
                </a:solidFill>
              </a:rPr>
              <a:t>Module</a:t>
            </a:r>
            <a:r>
              <a:rPr lang="en-US" dirty="0" smtClean="0"/>
              <a:t> Description</a:t>
            </a:r>
            <a:r>
              <a:rPr lang="en-US" dirty="0"/>
              <a:t>] Connector</a:t>
            </a:r>
          </a:p>
          <a:p>
            <a:pPr marL="0" indent="0">
              <a:buNone/>
            </a:pPr>
            <a:r>
              <a:rPr lang="en-US" dirty="0"/>
              <a:t>[Manufacturer] </a:t>
            </a:r>
            <a:r>
              <a:rPr lang="en-US" dirty="0" err="1"/>
              <a:t>SiSoft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Number Of Pins]  </a:t>
            </a:r>
            <a:r>
              <a:rPr lang="en-US" dirty="0" smtClean="0"/>
              <a:t>4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[Pin List] </a:t>
            </a:r>
            <a:r>
              <a:rPr lang="en-US" dirty="0" err="1"/>
              <a:t>signal_name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A.A1        A1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A.A2        A2</a:t>
            </a:r>
          </a:p>
          <a:p>
            <a:pPr marL="0" indent="0">
              <a:buNone/>
            </a:pPr>
            <a:r>
              <a:rPr lang="en-US" dirty="0" smtClean="0"/>
              <a:t>B.A1        </a:t>
            </a:r>
            <a:r>
              <a:rPr lang="en-US" dirty="0"/>
              <a:t>A1</a:t>
            </a:r>
          </a:p>
          <a:p>
            <a:pPr marL="0" indent="0">
              <a:buNone/>
            </a:pPr>
            <a:r>
              <a:rPr lang="en-US" dirty="0" smtClean="0"/>
              <a:t>B.A2        A2</a:t>
            </a:r>
          </a:p>
          <a:p>
            <a:pPr marL="0" indent="0">
              <a:buNone/>
            </a:pPr>
            <a:r>
              <a:rPr lang="en-US" dirty="0"/>
              <a:t>[Extended Nets]</a:t>
            </a:r>
          </a:p>
          <a:p>
            <a:pPr marL="0" indent="0">
              <a:buNone/>
            </a:pPr>
            <a:r>
              <a:rPr lang="en-US" dirty="0" smtClean="0"/>
              <a:t>A1 A.A1 B.A1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A2 A.A2 B.A2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End Extended Nets</a:t>
            </a:r>
            <a:r>
              <a:rPr lang="en-US" dirty="0" smtClean="0"/>
              <a:t>]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[IBIS-ISS Package] </a:t>
            </a:r>
            <a:r>
              <a:rPr lang="en-US" dirty="0" err="1" smtClean="0"/>
              <a:t>Connector.ipkg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End]</a:t>
            </a:r>
          </a:p>
        </p:txBody>
      </p:sp>
    </p:spTree>
    <p:extLst>
      <p:ext uri="{BB962C8B-B14F-4D97-AF65-F5344CB8AC3E}">
        <p14:creationId xmlns:p14="http://schemas.microsoft.com/office/powerpoint/2010/main" val="17907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652</Words>
  <Application>Microsoft Office PowerPoint</Application>
  <PresentationFormat>On-screen Show (4:3)</PresentationFormat>
  <Paragraphs>151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Package EBD/EMD</vt:lpstr>
      <vt:lpstr>Overview</vt:lpstr>
      <vt:lpstr>MCM is a Package with Multiple Die</vt:lpstr>
      <vt:lpstr>Example EBD</vt:lpstr>
      <vt:lpstr>Example as an EMD A Nose by Any Other Name Still Smells</vt:lpstr>
      <vt:lpstr>Example.ipkg</vt:lpstr>
      <vt:lpstr>EMD using Parameter Tree Format</vt:lpstr>
      <vt:lpstr>Connector is an EMD </vt:lpstr>
      <vt:lpstr>Connector EMD</vt:lpstr>
      <vt:lpstr>Connector.ipkg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 Die</dc:title>
  <dc:creator>wkatz</dc:creator>
  <cp:lastModifiedBy>wkatz</cp:lastModifiedBy>
  <cp:revision>35</cp:revision>
  <dcterms:created xsi:type="dcterms:W3CDTF">2006-08-16T00:00:00Z</dcterms:created>
  <dcterms:modified xsi:type="dcterms:W3CDTF">2012-11-13T13:53:11Z</dcterms:modified>
</cp:coreProperties>
</file>