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8" r:id="rId1"/>
  </p:sldMasterIdLst>
  <p:notesMasterIdLst>
    <p:notesMasterId r:id="rId9"/>
  </p:notesMasterIdLst>
  <p:sldIdLst>
    <p:sldId id="265" r:id="rId2"/>
    <p:sldId id="269" r:id="rId3"/>
    <p:sldId id="271" r:id="rId4"/>
    <p:sldId id="274" r:id="rId5"/>
    <p:sldId id="272" r:id="rId6"/>
    <p:sldId id="275" r:id="rId7"/>
    <p:sldId id="276"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76" userDrawn="1">
          <p15:clr>
            <a:srgbClr val="A4A3A4"/>
          </p15:clr>
        </p15:guide>
        <p15:guide id="2" pos="72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4FF"/>
    <a:srgbClr val="00A7E0"/>
    <a:srgbClr val="CC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CF27E11B-363D-4B25-BB3B-9A34365119B0}" styleName="Custom Table Style 1">
    <a:tblBg>
      <a:effect>
        <a:effectLst/>
      </a:effect>
    </a:tblBg>
    <a:wholeTbl>
      <a:tcTxStyle b="off" i="off">
        <a:fontRef idx="minor"/>
        <a:schemeClr val="tx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noFill/>
        </a:fill>
      </a:tcStyle>
    </a:band1H>
    <a:band2H>
      <a:tcTxStyle b="off" i="off">
        <a:fontRef idx="minor"/>
        <a:schemeClr val="tx1"/>
      </a:tcTxStyle>
      <a:tcStyle>
        <a:tcBdr/>
        <a:fill>
          <a:noFill/>
        </a:fill>
      </a:tcStyle>
    </a:band2H>
    <a:lastCol>
      <a:tcTxStyle b="on" i="off">
        <a:fontRef idx="minor"/>
        <a:schemeClr val="tx1"/>
      </a:tcTxStyle>
      <a:tcStyle>
        <a:tcBdr/>
        <a:fill>
          <a:noFill/>
        </a:fill>
      </a:tcStyle>
    </a:lastCol>
    <a:firstCol>
      <a:tcTxStyle b="on" i="off">
        <a:fontRef idx="minor"/>
        <a:schemeClr val="tx1"/>
      </a:tcTxStyle>
      <a:tcStyle>
        <a:tcBdr/>
        <a:fill>
          <a:noFill/>
        </a:fill>
      </a:tcStyle>
    </a:firstCol>
    <a:lastRow>
      <a:tcTxStyle b="on" i="off">
        <a:fontRef idx="minor"/>
        <a:schemeClr val="tx1"/>
      </a:tcTxStyle>
      <a:tcStyle>
        <a:tcBdr/>
        <a:fill>
          <a:noFill/>
        </a:fill>
      </a:tcStyle>
    </a:lastRow>
    <a:seCell>
      <a:tcTxStyle b="off" i="off">
        <a:fontRef idx="minor"/>
        <a:schemeClr val="tx1"/>
      </a:tcTxStyle>
      <a:tcStyle>
        <a:tcBdr/>
        <a:fill>
          <a:noFill/>
        </a:fill>
      </a:tcStyle>
    </a:seCell>
    <a:swCell>
      <a:tcTxStyle b="off" i="off">
        <a:fontRef idx="minor"/>
        <a:schemeClr val="tx1"/>
      </a:tcTxStyle>
      <a:tcStyle>
        <a:tcBdr/>
        <a:fill>
          <a:noFill/>
        </a:fill>
      </a:tcStyle>
    </a:swCell>
    <a:firstRow>
      <a:tcTxStyle b="on" i="off">
        <a:fontRef idx="minor"/>
        <a:schemeClr val="tx1"/>
      </a:tcTxStyle>
      <a:tcStyle>
        <a:tcBdr/>
        <a:fill>
          <a:noFill/>
        </a:fill>
      </a:tcStyle>
    </a:firstRow>
  </a:tblStyle>
  <a:tblStyle styleId="{88BDCA17-38FB-464D-A60A-9A9724F0CD2D}" styleName="Micron Table Style">
    <a:tblBg>
      <a:effect>
        <a:effectLst/>
      </a:effect>
    </a:tblBg>
    <a:wholeTbl>
      <a:tcTxStyle b="off" i="off">
        <a:fontRef idx="major"/>
        <a:schemeClr val="lt1"/>
      </a:tcTxStyle>
      <a:tcStyle>
        <a:tcBdr>
          <a:left>
            <a:ln>
              <a:noFill/>
            </a:ln>
          </a:left>
          <a:right>
            <a:ln>
              <a:noFill/>
            </a:ln>
          </a:right>
          <a:top>
            <a:ln>
              <a:noFill/>
            </a:ln>
          </a:top>
          <a:bottom>
            <a:ln w="16933" cap="flat" cmpd="sng" algn="ctr">
              <a:solidFill>
                <a:srgbClr val="58595B"/>
              </a:solidFill>
              <a:prstDash val="solid"/>
            </a:ln>
          </a:bottom>
          <a:insideH>
            <a:ln>
              <a:noFill/>
            </a:ln>
          </a:insideH>
          <a:insideV>
            <a:ln>
              <a:noFill/>
            </a:ln>
          </a:insideV>
          <a:tl2br>
            <a:ln>
              <a:noFill/>
            </a:ln>
          </a:tl2br>
          <a:tr2bl>
            <a:ln>
              <a:noFill/>
            </a:ln>
          </a:tr2bl>
        </a:tcBdr>
        <a:fill>
          <a:solidFill>
            <a:schemeClr val="lt1"/>
          </a:solidFill>
        </a:fill>
      </a:tcStyle>
    </a:wholeTbl>
    <a:band1H>
      <a:tcTxStyle b="off" i="off">
        <a:fontRef idx="major"/>
        <a:srgbClr val="58595B"/>
      </a:tcTxStyle>
      <a:tcStyle>
        <a:tcBdr/>
        <a:fill>
          <a:solidFill>
            <a:srgbClr val="DDDEDE"/>
          </a:solidFill>
        </a:fill>
      </a:tcStyle>
    </a:band1H>
    <a:band2H>
      <a:tcTxStyle b="off" i="off">
        <a:fontRef idx="major"/>
        <a:srgbClr val="58595B"/>
      </a:tcTxStyle>
      <a:tcStyle>
        <a:tcBdr/>
        <a:fill>
          <a:solidFill>
            <a:srgbClr val="F2F2F2"/>
          </a:solidFill>
        </a:fill>
      </a:tcStyle>
    </a:band2H>
    <a:firstRow>
      <a:tcTxStyle b="on" i="off">
        <a:fontRef idx="major"/>
        <a:schemeClr val="lt1"/>
      </a:tcTxStyle>
      <a:tcStyle>
        <a:tcBdr/>
        <a:fill>
          <a:solidFill>
            <a:srgbClr val="0077C8"/>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81" autoAdjust="0"/>
  </p:normalViewPr>
  <p:slideViewPr>
    <p:cSldViewPr snapToGrid="0">
      <p:cViewPr varScale="1">
        <p:scale>
          <a:sx n="111" d="100"/>
          <a:sy n="111" d="100"/>
        </p:scale>
        <p:origin x="462" y="114"/>
      </p:cViewPr>
      <p:guideLst>
        <p:guide orient="horz" pos="1176"/>
        <p:guide pos="7282"/>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0669C-9E7F-40B6-AA24-95609E538717}" type="datetimeFigureOut">
              <a:rPr lang="en-US" smtClean="0"/>
              <a:t>2/20/2020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8B81C-4B36-428D-A864-260E234998BA}" type="slidenum">
              <a:rPr lang="en-US" smtClean="0"/>
              <a:t>‹#›</a:t>
            </a:fld>
            <a:endParaRPr lang="en-US"/>
          </a:p>
        </p:txBody>
      </p:sp>
    </p:spTree>
    <p:extLst>
      <p:ext uri="{BB962C8B-B14F-4D97-AF65-F5344CB8AC3E}">
        <p14:creationId xmlns:p14="http://schemas.microsoft.com/office/powerpoint/2010/main" val="164961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bg1"/>
                </a:solidFill>
                <a:latin typeface="Segoe UI" panose="020B0502040204020203" pitchFamily="34" charset="0"/>
                <a:ea typeface="+mn-ea"/>
                <a:cs typeface="Segoe UI" panose="020B0502040204020203" pitchFamily="34" charset="0"/>
              </a:defRPr>
            </a:lvl1pPr>
          </a:lstStyle>
          <a:p>
            <a:pPr lvl="0"/>
            <a:r>
              <a:rPr lang="en-US" dirty="0"/>
              <a:t>Subtitle, only one line</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bg1"/>
                </a:solidFill>
              </a:defRPr>
            </a:lvl1pPr>
          </a:lstStyle>
          <a:p>
            <a:pPr lvl="0"/>
            <a:r>
              <a:rPr lang="en-US" dirty="0"/>
              <a:t>Speaker name</a:t>
            </a:r>
            <a:br>
              <a:rPr lang="en-US" dirty="0"/>
            </a:br>
            <a:r>
              <a:rPr lang="en-US" dirty="0"/>
              <a:t>and title</a:t>
            </a:r>
          </a:p>
        </p:txBody>
      </p:sp>
      <p:sp>
        <p:nvSpPr>
          <p:cNvPr id="41" name="TextBox 40"/>
          <p:cNvSpPr txBox="1"/>
          <p:nvPr/>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bg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42" name="Group 41"/>
          <p:cNvGrpSpPr/>
          <p:nvPr/>
        </p:nvGrpSpPr>
        <p:grpSpPr>
          <a:xfrm>
            <a:off x="7589330" y="5509552"/>
            <a:ext cx="4141515" cy="1157119"/>
            <a:chOff x="5930901" y="4179887"/>
            <a:chExt cx="2727324" cy="762001"/>
          </a:xfrm>
          <a:solidFill>
            <a:schemeClr val="bg1"/>
          </a:solidFill>
        </p:grpSpPr>
        <p:sp>
          <p:nvSpPr>
            <p:cNvPr id="43"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4"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5"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6"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7"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8"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9"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50"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grpSp>
      <p:sp>
        <p:nvSpPr>
          <p:cNvPr id="18" name="TextBox 17"/>
          <p:cNvSpPr txBox="1"/>
          <p:nvPr userDrawn="1"/>
        </p:nvSpPr>
        <p:spPr>
          <a:xfrm>
            <a:off x="-1452880" y="6119336"/>
            <a:ext cx="12169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a:t>
            </a:r>
          </a:p>
          <a:p>
            <a:pPr algn="r"/>
            <a:r>
              <a:rPr lang="en-US" sz="1200" dirty="0">
                <a:solidFill>
                  <a:schemeClr val="tx2"/>
                </a:solidFill>
                <a:latin typeface="Segoe UI" panose="020B0502040204020203" pitchFamily="34" charset="0"/>
                <a:cs typeface="Segoe UI" panose="020B0502040204020203" pitchFamily="34" charset="0"/>
              </a:rPr>
              <a:t>Primary design for the first slide in the deck.</a:t>
            </a:r>
          </a:p>
        </p:txBody>
      </p:sp>
      <p:sp>
        <p:nvSpPr>
          <p:cNvPr id="3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3"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24"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5"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931651484"/>
      </p:ext>
    </p:extLst>
  </p:cSld>
  <p:clrMapOvr>
    <a:masterClrMapping/>
  </p:clrMapOvr>
  <p:extLst>
    <p:ext uri="{DCECCB84-F9BA-43D5-87BE-67443E8EF086}">
      <p15:sldGuideLst xmlns:p15="http://schemas.microsoft.com/office/powerpoint/2012/main">
        <p15:guide id="1" orient="horz" pos="4056"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Photo with Righ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181600" y="0"/>
            <a:ext cx="7010400" cy="6858000"/>
          </a:xfrm>
          <a:gradFill>
            <a:gsLst>
              <a:gs pos="20000">
                <a:schemeClr val="tx2"/>
              </a:gs>
              <a:gs pos="100000">
                <a:schemeClr val="tx2">
                  <a:alpha val="0"/>
                </a:schemeClr>
              </a:gs>
            </a:gsLst>
            <a:lin ang="10800000" scaled="0"/>
          </a:gradFill>
        </p:spPr>
        <p:txBody>
          <a:bodyPr lIns="0" tIns="914400" rIns="914400"/>
          <a:lstStyle>
            <a:lvl1pPr marL="0" indent="0" algn="r">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5934670"/>
            <a:ext cx="1399820" cy="923330"/>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Right Text</a:t>
            </a:r>
          </a:p>
          <a:p>
            <a:pPr algn="r"/>
            <a:r>
              <a:rPr lang="en-US" sz="1200" dirty="0">
                <a:solidFill>
                  <a:schemeClr val="tx2"/>
                </a:solidFill>
                <a:latin typeface="Segoe UI" panose="020B0502040204020203" pitchFamily="34" charset="0"/>
                <a:cs typeface="Segoe UI" panose="020B0502040204020203" pitchFamily="34" charset="0"/>
              </a:rPr>
              <a:t>For integrating right-side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29443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ue Segue ">
    <p:bg>
      <p:bgPr>
        <a:solidFill>
          <a:schemeClr val="accent1"/>
        </a:solidFill>
        <a:effectLst/>
      </p:bgPr>
    </p:bg>
    <p:spTree>
      <p:nvGrpSpPr>
        <p:cNvPr id="1" name=""/>
        <p:cNvGrpSpPr/>
        <p:nvPr/>
      </p:nvGrpSpPr>
      <p:grpSpPr>
        <a:xfrm>
          <a:off x="0" y="0"/>
          <a:ext cx="0" cy="0"/>
          <a:chOff x="0" y="0"/>
          <a:chExt cx="0" cy="0"/>
        </a:xfrm>
      </p:grpSpPr>
      <p:sp>
        <p:nvSpPr>
          <p:cNvPr id="18"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19" name="Group 5"/>
          <p:cNvGrpSpPr>
            <a:grpSpLocks noChangeAspect="1"/>
          </p:cNvGrpSpPr>
          <p:nvPr userDrawn="1"/>
        </p:nvGrpSpPr>
        <p:grpSpPr bwMode="auto">
          <a:xfrm>
            <a:off x="514473" y="4036866"/>
            <a:ext cx="11677651" cy="40216"/>
            <a:chOff x="2437" y="1611"/>
            <a:chExt cx="5517"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6" name="Line 7"/>
            <p:cNvSpPr>
              <a:spLocks noChangeShapeType="1"/>
            </p:cNvSpPr>
            <p:nvPr/>
          </p:nvSpPr>
          <p:spPr bwMode="auto">
            <a:xfrm>
              <a:off x="2456" y="1620"/>
              <a:ext cx="5498"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27"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28" name="Group 27"/>
          <p:cNvGrpSpPr/>
          <p:nvPr userDrawn="1"/>
        </p:nvGrpSpPr>
        <p:grpSpPr>
          <a:xfrm>
            <a:off x="10550526" y="6351589"/>
            <a:ext cx="1179513" cy="330201"/>
            <a:chOff x="10550525" y="6351587"/>
            <a:chExt cx="1179513" cy="330201"/>
          </a:xfrm>
        </p:grpSpPr>
        <p:sp>
          <p:nvSpPr>
            <p:cNvPr id="29" name="Freeform 28"/>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0" name="Freeform 29"/>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Rectangle 8"/>
            <p:cNvSpPr>
              <a:spLocks noChangeArrowheads="1"/>
            </p:cNvSpPr>
            <p:nvPr userDrawn="1"/>
          </p:nvSpPr>
          <p:spPr bwMode="auto">
            <a:xfrm>
              <a:off x="10942638" y="6473825"/>
              <a:ext cx="47625" cy="136525"/>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4" name="TextBox 2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Segue </a:t>
            </a:r>
          </a:p>
        </p:txBody>
      </p:sp>
      <p:sp>
        <p:nvSpPr>
          <p:cNvPr id="38"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2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453253318"/>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White Seg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22" name="Group 5"/>
          <p:cNvGrpSpPr>
            <a:grpSpLocks noChangeAspect="1"/>
          </p:cNvGrpSpPr>
          <p:nvPr/>
        </p:nvGrpSpPr>
        <p:grpSpPr bwMode="auto">
          <a:xfrm>
            <a:off x="514473" y="4036846"/>
            <a:ext cx="11677651" cy="44449"/>
            <a:chOff x="2437" y="1611"/>
            <a:chExt cx="5517" cy="21"/>
          </a:xfrm>
        </p:grpSpPr>
        <p:sp>
          <p:nvSpPr>
            <p:cNvPr id="23" name="AutoShape 4"/>
            <p:cNvSpPr>
              <a:spLocks noChangeAspect="1" noChangeArrowheads="1" noTextEdit="1"/>
            </p:cNvSpPr>
            <p:nvPr/>
          </p:nvSpPr>
          <p:spPr bwMode="auto">
            <a:xfrm>
              <a:off x="2437" y="1611"/>
              <a:ext cx="886" cy="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24" name="Oval 23"/>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5" name="Line 7"/>
            <p:cNvSpPr>
              <a:spLocks noChangeShapeType="1"/>
            </p:cNvSpPr>
            <p:nvPr/>
          </p:nvSpPr>
          <p:spPr bwMode="auto">
            <a:xfrm>
              <a:off x="2456" y="1620"/>
              <a:ext cx="5498"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5"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15" name="Group 14"/>
          <p:cNvGrpSpPr/>
          <p:nvPr userDrawn="1"/>
        </p:nvGrpSpPr>
        <p:grpSpPr>
          <a:xfrm>
            <a:off x="10550526" y="6351589"/>
            <a:ext cx="1179513" cy="330201"/>
            <a:chOff x="10550525" y="6351587"/>
            <a:chExt cx="1179513" cy="330201"/>
          </a:xfrm>
          <a:solidFill>
            <a:schemeClr val="accent1"/>
          </a:solidFill>
        </p:grpSpPr>
        <p:sp>
          <p:nvSpPr>
            <p:cNvPr id="6" name="Freeform 5"/>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7" name="Freeform 6"/>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9"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0" name="Rectangle 8"/>
            <p:cNvSpPr>
              <a:spLocks noChangeArrowheads="1"/>
            </p:cNvSpPr>
            <p:nvPr userDrawn="1"/>
          </p:nvSpPr>
          <p:spPr bwMode="auto">
            <a:xfrm>
              <a:off x="10942638" y="6473825"/>
              <a:ext cx="47625" cy="1365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2"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3"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4"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0" name="TextBox 1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Segue</a:t>
            </a:r>
            <a:endParaRPr lang="en-US" sz="1200" dirty="0">
              <a:solidFill>
                <a:schemeClr val="tx2"/>
              </a:solidFill>
              <a:latin typeface="Segoe UI" panose="020B0502040204020203" pitchFamily="34" charset="0"/>
              <a:cs typeface="Segoe UI" panose="020B0502040204020203" pitchFamily="34" charset="0"/>
            </a:endParaRPr>
          </a:p>
        </p:txBody>
      </p:sp>
      <p:sp>
        <p:nvSpPr>
          <p:cNvPr id="2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9"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21"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203482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White Ending Slide">
    <p:spTree>
      <p:nvGrpSpPr>
        <p:cNvPr id="1" name=""/>
        <p:cNvGrpSpPr/>
        <p:nvPr/>
      </p:nvGrpSpPr>
      <p:grpSpPr>
        <a:xfrm>
          <a:off x="0" y="0"/>
          <a:ext cx="0" cy="0"/>
          <a:chOff x="0" y="0"/>
          <a:chExt cx="0" cy="0"/>
        </a:xfrm>
      </p:grpSpPr>
      <p:grpSp>
        <p:nvGrpSpPr>
          <p:cNvPr id="3" name="Group 2"/>
          <p:cNvGrpSpPr>
            <a:grpSpLocks noChangeAspect="1"/>
          </p:cNvGrpSpPr>
          <p:nvPr/>
        </p:nvGrpSpPr>
        <p:grpSpPr bwMode="auto">
          <a:xfrm>
            <a:off x="443680" y="3660990"/>
            <a:ext cx="2296584" cy="40216"/>
            <a:chOff x="2437" y="1611"/>
            <a:chExt cx="1085" cy="19"/>
          </a:xfrm>
        </p:grpSpPr>
        <p:sp>
          <p:nvSpPr>
            <p:cNvPr id="5" name="Oval 4"/>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6"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8531" y="2567498"/>
            <a:ext cx="6801004" cy="1854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a:grpSpLocks noChangeAspect="1"/>
          </p:cNvGrpSpPr>
          <p:nvPr/>
        </p:nvGrpSpPr>
        <p:grpSpPr bwMode="auto">
          <a:xfrm flipH="1">
            <a:off x="9471403" y="3660959"/>
            <a:ext cx="2296584" cy="40216"/>
            <a:chOff x="2437" y="1611"/>
            <a:chExt cx="1085" cy="19"/>
          </a:xfrm>
        </p:grpSpPr>
        <p:sp>
          <p:nvSpPr>
            <p:cNvPr id="9" name="Oval 8"/>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0"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113941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ue Ending Slide">
    <p:bg>
      <p:bgPr>
        <a:solidFill>
          <a:schemeClr val="accent1"/>
        </a:solidFill>
        <a:effectLst/>
      </p:bgPr>
    </p:bg>
    <p:spTree>
      <p:nvGrpSpPr>
        <p:cNvPr id="1" name=""/>
        <p:cNvGrpSpPr/>
        <p:nvPr/>
      </p:nvGrpSpPr>
      <p:grpSpPr>
        <a:xfrm>
          <a:off x="0" y="0"/>
          <a:ext cx="0" cy="0"/>
          <a:chOff x="0" y="0"/>
          <a:chExt cx="0" cy="0"/>
        </a:xfrm>
      </p:grpSpPr>
      <p:grpSp>
        <p:nvGrpSpPr>
          <p:cNvPr id="12" name="Group 11"/>
          <p:cNvGrpSpPr>
            <a:grpSpLocks noChangeAspect="1"/>
          </p:cNvGrpSpPr>
          <p:nvPr/>
        </p:nvGrpSpPr>
        <p:grpSpPr bwMode="auto">
          <a:xfrm>
            <a:off x="443680" y="3660990"/>
            <a:ext cx="2296584" cy="40216"/>
            <a:chOff x="2437" y="1611"/>
            <a:chExt cx="1085" cy="19"/>
          </a:xfrm>
        </p:grpSpPr>
        <p:sp>
          <p:nvSpPr>
            <p:cNvPr id="14" name="Oval 13"/>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5"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6" name="Group 15"/>
          <p:cNvGrpSpPr>
            <a:grpSpLocks noChangeAspect="1"/>
          </p:cNvGrpSpPr>
          <p:nvPr/>
        </p:nvGrpSpPr>
        <p:grpSpPr bwMode="auto">
          <a:xfrm flipH="1">
            <a:off x="9471403" y="3660959"/>
            <a:ext cx="2296584" cy="40216"/>
            <a:chOff x="2437" y="1611"/>
            <a:chExt cx="1085" cy="19"/>
          </a:xfrm>
        </p:grpSpPr>
        <p:sp>
          <p:nvSpPr>
            <p:cNvPr id="17" name="Oval 16"/>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8"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18"/>
          <p:cNvGrpSpPr/>
          <p:nvPr/>
        </p:nvGrpSpPr>
        <p:grpSpPr>
          <a:xfrm>
            <a:off x="2660649" y="2499788"/>
            <a:ext cx="6879168" cy="1921933"/>
            <a:chOff x="1995487" y="1874838"/>
            <a:chExt cx="5159376" cy="1441450"/>
          </a:xfrm>
          <a:solidFill>
            <a:schemeClr val="bg1"/>
          </a:solidFill>
        </p:grpSpPr>
        <p:sp>
          <p:nvSpPr>
            <p:cNvPr id="20" name="Freeform 16"/>
            <p:cNvSpPr>
              <a:spLocks/>
            </p:cNvSpPr>
            <p:nvPr/>
          </p:nvSpPr>
          <p:spPr bwMode="auto">
            <a:xfrm>
              <a:off x="4024313" y="2397126"/>
              <a:ext cx="738188" cy="625475"/>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1" name="Freeform 17"/>
            <p:cNvSpPr>
              <a:spLocks noEditPoints="1"/>
            </p:cNvSpPr>
            <p:nvPr/>
          </p:nvSpPr>
          <p:spPr bwMode="auto">
            <a:xfrm>
              <a:off x="5334000" y="2397126"/>
              <a:ext cx="874713" cy="625475"/>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2" name="Freeform 18"/>
            <p:cNvSpPr>
              <a:spLocks/>
            </p:cNvSpPr>
            <p:nvPr/>
          </p:nvSpPr>
          <p:spPr bwMode="auto">
            <a:xfrm>
              <a:off x="6300788" y="2384426"/>
              <a:ext cx="638175" cy="622300"/>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3" name="Rectangle 19"/>
            <p:cNvSpPr>
              <a:spLocks noChangeArrowheads="1"/>
            </p:cNvSpPr>
            <p:nvPr/>
          </p:nvSpPr>
          <p:spPr bwMode="auto">
            <a:xfrm>
              <a:off x="3711575" y="2411413"/>
              <a:ext cx="212725" cy="595313"/>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4" name="Freeform 20"/>
            <p:cNvSpPr>
              <a:spLocks/>
            </p:cNvSpPr>
            <p:nvPr/>
          </p:nvSpPr>
          <p:spPr bwMode="auto">
            <a:xfrm>
              <a:off x="4864100" y="2400301"/>
              <a:ext cx="447675" cy="60642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5" name="Freeform 21"/>
            <p:cNvSpPr>
              <a:spLocks/>
            </p:cNvSpPr>
            <p:nvPr/>
          </p:nvSpPr>
          <p:spPr bwMode="auto">
            <a:xfrm>
              <a:off x="2881313" y="1874838"/>
              <a:ext cx="981075" cy="117792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6" name="Freeform 22"/>
            <p:cNvSpPr>
              <a:spLocks/>
            </p:cNvSpPr>
            <p:nvPr/>
          </p:nvSpPr>
          <p:spPr bwMode="auto">
            <a:xfrm>
              <a:off x="1995487" y="2160588"/>
              <a:ext cx="1511300" cy="1155700"/>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7" name="Freeform 23"/>
            <p:cNvSpPr>
              <a:spLocks noEditPoints="1"/>
            </p:cNvSpPr>
            <p:nvPr/>
          </p:nvSpPr>
          <p:spPr bwMode="auto">
            <a:xfrm>
              <a:off x="7031038" y="2384426"/>
              <a:ext cx="123825" cy="12065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sp>
        <p:nvSpPr>
          <p:cNvPr id="30" name="TextBox 2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3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8"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29"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1"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33856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Blank</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733697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accent1"/>
                </a:solidFill>
                <a:latin typeface="Segoe UI" panose="020B0502040204020203" pitchFamily="34" charset="0"/>
                <a:ea typeface="+mn-ea"/>
                <a:cs typeface="Segoe UI" panose="020B0502040204020203" pitchFamily="34" charset="0"/>
              </a:defRPr>
            </a:lvl1pPr>
          </a:lstStyle>
          <a:p>
            <a:pPr lvl="0"/>
            <a:r>
              <a:rPr lang="en-US" dirty="0"/>
              <a:t>Subtitle, only one lines</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tx1"/>
                </a:solidFill>
              </a:defRPr>
            </a:lvl1pPr>
          </a:lstStyle>
          <a:p>
            <a:pPr lvl="0"/>
            <a:r>
              <a:rPr lang="en-US" dirty="0"/>
              <a:t>Speaker name</a:t>
            </a:r>
            <a:br>
              <a:rPr lang="en-US" dirty="0"/>
            </a:br>
            <a:r>
              <a:rPr lang="en-US" dirty="0"/>
              <a:t>and title</a:t>
            </a:r>
          </a:p>
        </p:txBody>
      </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18" name="TextBox 17"/>
          <p:cNvSpPr txBox="1"/>
          <p:nvPr userDrawn="1"/>
        </p:nvSpPr>
        <p:spPr>
          <a:xfrm>
            <a:off x="-1554480" y="6119336"/>
            <a:ext cx="13185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 - White</a:t>
            </a:r>
          </a:p>
          <a:p>
            <a:pPr algn="r"/>
            <a:r>
              <a:rPr lang="en-US" sz="1200" dirty="0">
                <a:solidFill>
                  <a:schemeClr val="tx2"/>
                </a:solidFill>
                <a:latin typeface="Segoe UI" panose="020B0502040204020203" pitchFamily="34" charset="0"/>
                <a:cs typeface="Segoe UI" panose="020B0502040204020203" pitchFamily="34" charset="0"/>
              </a:rPr>
              <a:t>Alternate layout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for first slide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in</a:t>
            </a:r>
            <a:r>
              <a:rPr lang="en-US" sz="1200" baseline="0" dirty="0">
                <a:solidFill>
                  <a:schemeClr val="tx2"/>
                </a:solidFill>
                <a:latin typeface="Segoe UI" panose="020B0502040204020203" pitchFamily="34" charset="0"/>
                <a:cs typeface="Segoe UI" panose="020B0502040204020203" pitchFamily="34" charset="0"/>
              </a:rPr>
              <a:t> the deck.</a:t>
            </a:r>
            <a:endParaRPr lang="en-US" sz="1200" dirty="0">
              <a:solidFill>
                <a:schemeClr val="tx2"/>
              </a:solidFill>
              <a:latin typeface="Segoe UI" panose="020B0502040204020203" pitchFamily="34" charset="0"/>
              <a:cs typeface="Segoe UI" panose="020B0502040204020203" pitchFamily="34" charset="0"/>
            </a:endParaRPr>
          </a:p>
        </p:txBody>
      </p:sp>
      <p:sp>
        <p:nvSpPr>
          <p:cNvPr id="23" name="TextBox 22"/>
          <p:cNvSpPr txBox="1"/>
          <p:nvPr userDrawn="1"/>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tx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24" name="Group 23"/>
          <p:cNvGrpSpPr/>
          <p:nvPr userDrawn="1"/>
        </p:nvGrpSpPr>
        <p:grpSpPr>
          <a:xfrm>
            <a:off x="7589330" y="5509552"/>
            <a:ext cx="4141515" cy="1157119"/>
            <a:chOff x="5930901" y="4179887"/>
            <a:chExt cx="2727324" cy="762001"/>
          </a:xfrm>
          <a:solidFill>
            <a:schemeClr val="accent1"/>
          </a:solidFill>
        </p:grpSpPr>
        <p:sp>
          <p:nvSpPr>
            <p:cNvPr id="25"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6"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7"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8"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9"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0"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1"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4"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3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35"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398912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edit Title</a:t>
            </a:r>
          </a:p>
        </p:txBody>
      </p:sp>
      <p:sp>
        <p:nvSpPr>
          <p:cNvPr id="3" name="Content Placeholder 2"/>
          <p:cNvSpPr>
            <a:spLocks noGrp="1"/>
          </p:cNvSpPr>
          <p:nvPr>
            <p:ph idx="1"/>
          </p:nvPr>
        </p:nvSpPr>
        <p:spPr>
          <a:xfrm>
            <a:off x="915305" y="1600200"/>
            <a:ext cx="10375904" cy="4418635"/>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7"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
        <p:nvSpPr>
          <p:cNvPr id="4" name="TextBox 3"/>
          <p:cNvSpPr txBox="1"/>
          <p:nvPr userDrawn="1"/>
        </p:nvSpPr>
        <p:spPr>
          <a:xfrm>
            <a:off x="-1676400" y="5565338"/>
            <a:ext cx="144046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and Content</a:t>
            </a:r>
          </a:p>
          <a:p>
            <a:pPr algn="r"/>
            <a:r>
              <a:rPr lang="en-US" sz="1200" dirty="0">
                <a:solidFill>
                  <a:schemeClr val="tx2"/>
                </a:solidFill>
                <a:latin typeface="Segoe UI" panose="020B0502040204020203" pitchFamily="34" charset="0"/>
                <a:cs typeface="Segoe UI" panose="020B0502040204020203" pitchFamily="34" charset="0"/>
              </a:rPr>
              <a:t>The primary layout used</a:t>
            </a:r>
            <a:r>
              <a:rPr lang="en-US" sz="1200" baseline="0" dirty="0">
                <a:solidFill>
                  <a:schemeClr val="tx2"/>
                </a:solidFill>
                <a:latin typeface="Segoe UI" panose="020B0502040204020203" pitchFamily="34" charset="0"/>
                <a:cs typeface="Segoe UI" panose="020B0502040204020203" pitchFamily="34" charset="0"/>
              </a:rPr>
              <a:t> for standard slides. The placeholder can be used to create text, tables, or charts.</a:t>
            </a:r>
            <a:endParaRPr lang="en-US" sz="1200" dirty="0">
              <a:solidFill>
                <a:schemeClr val="tx2"/>
              </a:solidFill>
              <a:latin typeface="Segoe UI" panose="020B0502040204020203" pitchFamily="34" charset="0"/>
              <a:cs typeface="Segoe UI" panose="020B0502040204020203" pitchFamily="34" charset="0"/>
            </a:endParaRP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Tree>
    <p:extLst>
      <p:ext uri="{BB962C8B-B14F-4D97-AF65-F5344CB8AC3E}">
        <p14:creationId xmlns:p14="http://schemas.microsoft.com/office/powerpoint/2010/main" val="712119355"/>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2040" userDrawn="1">
          <p15:clr>
            <a:srgbClr val="FBAE40"/>
          </p15:clr>
        </p15:guide>
        <p15:guide id="3" pos="29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1862936"/>
            <a:ext cx="10375904" cy="4155899"/>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Box 8"/>
          <p:cNvSpPr txBox="1"/>
          <p:nvPr userDrawn="1"/>
        </p:nvSpPr>
        <p:spPr>
          <a:xfrm>
            <a:off x="-1635760" y="5565338"/>
            <a:ext cx="139982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Title/Subtitle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and Content</a:t>
            </a:r>
          </a:p>
          <a:p>
            <a:pPr algn="r"/>
            <a:r>
              <a:rPr lang="en-US" sz="1200" dirty="0">
                <a:solidFill>
                  <a:schemeClr val="tx2"/>
                </a:solidFill>
                <a:latin typeface="Segoe UI" panose="020B0502040204020203" pitchFamily="34" charset="0"/>
                <a:cs typeface="Segoe UI" panose="020B0502040204020203" pitchFamily="34" charset="0"/>
              </a:rPr>
              <a:t>Identical to main layout but</a:t>
            </a:r>
            <a:r>
              <a:rPr lang="en-US" sz="1200" baseline="0" dirty="0">
                <a:solidFill>
                  <a:schemeClr val="tx2"/>
                </a:solidFill>
                <a:latin typeface="Segoe UI" panose="020B0502040204020203" pitchFamily="34" charset="0"/>
                <a:cs typeface="Segoe UI" panose="020B0502040204020203" pitchFamily="34" charset="0"/>
              </a:rPr>
              <a:t> includes the addition of a subtitle directly below the title</a:t>
            </a:r>
            <a:r>
              <a:rPr lang="en-US" sz="1200" dirty="0">
                <a:solidFill>
                  <a:schemeClr val="tx2"/>
                </a:solidFill>
                <a:latin typeface="Segoe UI" panose="020B0502040204020203" pitchFamily="34" charset="0"/>
                <a:cs typeface="Segoe UI" panose="020B0502040204020203" pitchFamily="34" charset="0"/>
              </a:rPr>
              <a:t>.</a:t>
            </a: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2"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514546609"/>
      </p:ext>
    </p:extLst>
  </p:cSld>
  <p:clrMapOvr>
    <a:masterClrMapping/>
  </p:clrMapOvr>
  <p:hf hdr="0"/>
  <p:extLst>
    <p:ext uri="{DCECCB84-F9BA-43D5-87BE-67443E8EF086}">
      <p15:sldGuideLst xmlns:p15="http://schemas.microsoft.com/office/powerpoint/2012/main">
        <p15:guide id="1" orient="horz" pos="1152" userDrawn="1">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7" name="TextBox 6"/>
          <p:cNvSpPr txBox="1"/>
          <p:nvPr userDrawn="1"/>
        </p:nvSpPr>
        <p:spPr>
          <a:xfrm>
            <a:off x="-1605280" y="5750004"/>
            <a:ext cx="1369340" cy="110799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Only</a:t>
            </a:r>
          </a:p>
          <a:p>
            <a:pPr algn="r"/>
            <a:r>
              <a:rPr lang="en-US" sz="1200" dirty="0">
                <a:solidFill>
                  <a:schemeClr val="tx2"/>
                </a:solidFill>
                <a:latin typeface="Segoe UI" panose="020B0502040204020203" pitchFamily="34" charset="0"/>
                <a:cs typeface="Segoe UI" panose="020B0502040204020203" pitchFamily="34" charset="0"/>
              </a:rPr>
              <a:t>Includes only the title and subtitle, with a large open</a:t>
            </a:r>
            <a:r>
              <a:rPr lang="en-US" sz="1200" baseline="0" dirty="0">
                <a:solidFill>
                  <a:schemeClr val="tx2"/>
                </a:solidFill>
                <a:latin typeface="Segoe UI" panose="020B0502040204020203" pitchFamily="34" charset="0"/>
                <a:cs typeface="Segoe UI" panose="020B0502040204020203" pitchFamily="34" charset="0"/>
              </a:rPr>
              <a:t> space in the middle of the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2"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13"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596348695"/>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Enter Agenda Title</a:t>
            </a:r>
          </a:p>
        </p:txBody>
      </p:sp>
      <p:sp>
        <p:nvSpPr>
          <p:cNvPr id="3" name="Content Placeholder 2"/>
          <p:cNvSpPr>
            <a:spLocks noGrp="1"/>
          </p:cNvSpPr>
          <p:nvPr>
            <p:ph idx="1" hasCustomPrompt="1"/>
          </p:nvPr>
        </p:nvSpPr>
        <p:spPr>
          <a:xfrm>
            <a:off x="915305" y="1600200"/>
            <a:ext cx="4114800" cy="4418635"/>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Content Placeholder 2"/>
          <p:cNvSpPr>
            <a:spLocks noGrp="1"/>
          </p:cNvSpPr>
          <p:nvPr>
            <p:ph idx="13" hasCustomPrompt="1"/>
          </p:nvPr>
        </p:nvSpPr>
        <p:spPr>
          <a:xfrm>
            <a:off x="5744165" y="1600201"/>
            <a:ext cx="4114800" cy="4418634"/>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2" name="TextBox 11"/>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Agenda</a:t>
            </a:r>
          </a:p>
          <a:p>
            <a:pPr algn="r"/>
            <a:r>
              <a:rPr lang="en-US" sz="1200" dirty="0">
                <a:solidFill>
                  <a:schemeClr val="tx2"/>
                </a:solidFill>
                <a:latin typeface="Segoe UI" panose="020B0502040204020203" pitchFamily="34" charset="0"/>
                <a:cs typeface="Segoe UI" panose="020B0502040204020203" pitchFamily="34" charset="0"/>
              </a:rPr>
              <a:t>Two-column</a:t>
            </a:r>
            <a:r>
              <a:rPr lang="en-US" sz="1200" baseline="0" dirty="0">
                <a:solidFill>
                  <a:schemeClr val="tx2"/>
                </a:solidFill>
                <a:latin typeface="Segoe UI" panose="020B0502040204020203" pitchFamily="34" charset="0"/>
                <a:cs typeface="Segoe UI" panose="020B0502040204020203" pitchFamily="34" charset="0"/>
              </a:rPr>
              <a:t> layout, to be used with any number of items.</a:t>
            </a:r>
            <a:endParaRPr lang="en-US" sz="1200" dirty="0">
              <a:solidFill>
                <a:schemeClr val="tx2"/>
              </a:solidFill>
              <a:latin typeface="Segoe UI" panose="020B0502040204020203" pitchFamily="34" charset="0"/>
              <a:cs typeface="Segoe UI" panose="020B0502040204020203" pitchFamily="34" charset="0"/>
            </a:endParaRPr>
          </a:p>
        </p:txBody>
      </p:sp>
      <p:sp>
        <p:nvSpPr>
          <p:cNvPr id="1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3"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898619046"/>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59069"/>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6482721" y="2431603"/>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6478400" y="1859068"/>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4" name="TextBox 13"/>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Two-Column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1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20"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2956528988"/>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3200400"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4503056" y="2421211"/>
            <a:ext cx="3200400" cy="3597624"/>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4500896"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2" name="Text Placeholder 8"/>
          <p:cNvSpPr>
            <a:spLocks noGrp="1"/>
          </p:cNvSpPr>
          <p:nvPr>
            <p:ph type="body" sz="quarter" idx="18" hasCustomPrompt="1"/>
          </p:nvPr>
        </p:nvSpPr>
        <p:spPr>
          <a:xfrm>
            <a:off x="8090808"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3" name="Content Placeholder 2"/>
          <p:cNvSpPr>
            <a:spLocks noGrp="1"/>
          </p:cNvSpPr>
          <p:nvPr>
            <p:ph idx="19"/>
          </p:nvPr>
        </p:nvSpPr>
        <p:spPr>
          <a:xfrm>
            <a:off x="8090808" y="2431604"/>
            <a:ext cx="3200400" cy="3576837"/>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8" name="TextBox 17"/>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Three-Column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21"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20, 2020</a:t>
            </a:fld>
            <a:endParaRPr lang="en-US" dirty="0"/>
          </a:p>
        </p:txBody>
      </p:sp>
      <p:sp>
        <p:nvSpPr>
          <p:cNvPr id="22"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475664230"/>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Photo with Lef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0" y="0"/>
            <a:ext cx="7010400" cy="6858000"/>
          </a:xfrm>
          <a:gradFill>
            <a:gsLst>
              <a:gs pos="20000">
                <a:schemeClr val="tx2"/>
              </a:gs>
              <a:gs pos="100000">
                <a:schemeClr val="tx2">
                  <a:alpha val="0"/>
                </a:schemeClr>
              </a:gs>
            </a:gsLst>
            <a:lin ang="0" scaled="0"/>
          </a:gradFill>
        </p:spPr>
        <p:txBody>
          <a:bodyPr lIns="914400" tIns="914400"/>
          <a:lstStyle>
            <a:lvl1pPr marL="0" indent="0">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Left Text</a:t>
            </a:r>
          </a:p>
          <a:p>
            <a:pPr algn="r"/>
            <a:r>
              <a:rPr lang="en-US" sz="1200" dirty="0">
                <a:solidFill>
                  <a:schemeClr val="tx2"/>
                </a:solidFill>
                <a:latin typeface="Segoe UI" panose="020B0502040204020203" pitchFamily="34" charset="0"/>
                <a:cs typeface="Segoe UI" panose="020B0502040204020203" pitchFamily="34" charset="0"/>
              </a:rPr>
              <a:t>For integrating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20,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0477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0"/>
            <a:ext cx="10363200" cy="842773"/>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1753932"/>
            <a:ext cx="10363200" cy="437223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26" name="Picture 2"/>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0202560" y="6360461"/>
            <a:ext cx="1166283" cy="31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Date Placeholder 3"/>
          <p:cNvSpPr>
            <a:spLocks noGrp="1"/>
          </p:cNvSpPr>
          <p:nvPr>
            <p:ph type="dt" sz="half" idx="2"/>
          </p:nvPr>
        </p:nvSpPr>
        <p:spPr>
          <a:xfrm>
            <a:off x="4845896" y="6363365"/>
            <a:ext cx="2635781" cy="287225"/>
          </a:xfrm>
          <a:prstGeom prst="rect">
            <a:avLst/>
          </a:prstGeom>
        </p:spPr>
        <p:txBody>
          <a:bodyPr anchor="ctr" anchorCtr="0"/>
          <a:lstStyle>
            <a:lvl1pPr>
              <a:defRPr lang="en-US" sz="1067" kern="1200" smtClean="0">
                <a:solidFill>
                  <a:schemeClr val="tx1"/>
                </a:solidFill>
                <a:latin typeface="Segoe UI" panose="020B0502040204020203" pitchFamily="34" charset="0"/>
                <a:ea typeface="+mn-ea"/>
                <a:cs typeface="Segoe UI" panose="020B0502040204020203" pitchFamily="34" charset="0"/>
              </a:defRPr>
            </a:lvl1pPr>
          </a:lstStyle>
          <a:p>
            <a:r>
              <a:rPr lang="en-US" dirty="0"/>
              <a:t>|  </a:t>
            </a:r>
            <a:fld id="{E311BC51-49BC-45F0-B90C-E6310C708CCC}" type="datetime4">
              <a:rPr lang="en-US" sz="1100" smtClean="0"/>
              <a:pPr/>
              <a:t>February 20, 2020</a:t>
            </a:fld>
            <a:endParaRPr sz="1100" dirty="0"/>
          </a:p>
        </p:txBody>
      </p:sp>
      <p:sp>
        <p:nvSpPr>
          <p:cNvPr id="16" name="Slide Number Placeholder 5"/>
          <p:cNvSpPr>
            <a:spLocks noGrp="1"/>
          </p:cNvSpPr>
          <p:nvPr>
            <p:ph type="sldNum" sz="quarter" idx="4"/>
          </p:nvPr>
        </p:nvSpPr>
        <p:spPr>
          <a:xfrm>
            <a:off x="914400" y="6363365"/>
            <a:ext cx="274320" cy="228600"/>
          </a:xfrm>
          <a:prstGeom prst="rect">
            <a:avLst/>
          </a:prstGeom>
          <a:noFill/>
          <a:ln>
            <a:noFill/>
          </a:ln>
        </p:spPr>
        <p:txBody>
          <a:bodyPr wrap="none" lIns="0" tIns="0" rIns="0" bIns="0" anchor="ctr" anchorCtr="0"/>
          <a:lstStyle>
            <a:lvl1pPr algn="l">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fld id="{0D904593-1668-4B95-BA96-EF3EF43EDF4E}" type="slidenum">
              <a:rPr lang="en-US" smtClean="0"/>
              <a:pPr/>
              <a:t>‹#›</a:t>
            </a:fld>
            <a:endParaRPr lang="en-US" dirty="0"/>
          </a:p>
        </p:txBody>
      </p:sp>
      <p:grpSp>
        <p:nvGrpSpPr>
          <p:cNvPr id="20" name="Group 19"/>
          <p:cNvGrpSpPr/>
          <p:nvPr userDrawn="1"/>
        </p:nvGrpSpPr>
        <p:grpSpPr>
          <a:xfrm rot="10800000">
            <a:off x="918239" y="6260015"/>
            <a:ext cx="10375902" cy="40216"/>
            <a:chOff x="915306" y="911360"/>
            <a:chExt cx="10375902" cy="40216"/>
          </a:xfrm>
        </p:grpSpPr>
        <p:sp>
          <p:nvSpPr>
            <p:cNvPr id="21" name="Oval 20"/>
            <p:cNvSpPr>
              <a:spLocks noChangeArrowheads="1"/>
            </p:cNvSpPr>
            <p:nvPr/>
          </p:nvSpPr>
          <p:spPr bwMode="auto">
            <a:xfrm rot="10800000">
              <a:off x="11250991" y="911360"/>
              <a:ext cx="40217" cy="40216"/>
            </a:xfrm>
            <a:prstGeom prst="ellipse">
              <a:avLst/>
            </a:prstGeom>
            <a:noFill/>
            <a:ln w="9525"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22" name="Line 7"/>
            <p:cNvSpPr>
              <a:spLocks noChangeShapeType="1"/>
            </p:cNvSpPr>
            <p:nvPr userDrawn="1"/>
          </p:nvSpPr>
          <p:spPr bwMode="auto">
            <a:xfrm rot="10800000">
              <a:off x="915306" y="932527"/>
              <a:ext cx="10335685"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
        <p:nvSpPr>
          <p:cNvPr id="11" name="TextBox 10"/>
          <p:cNvSpPr txBox="1"/>
          <p:nvPr userDrawn="1"/>
        </p:nvSpPr>
        <p:spPr>
          <a:xfrm>
            <a:off x="1188720" y="6363366"/>
            <a:ext cx="2155191" cy="228600"/>
          </a:xfrm>
          <a:prstGeom prst="rect">
            <a:avLst/>
          </a:prstGeom>
          <a:noFill/>
        </p:spPr>
        <p:txBody>
          <a:bodyPr wrap="none" lIns="0" tIns="0" rIns="0" bIns="0" rtlCol="0" anchor="ctr" anchorCtr="0">
            <a:noAutofit/>
          </a:bodyPr>
          <a:lstStyle/>
          <a:p>
            <a:r>
              <a:rPr lang="en-US" sz="1100" dirty="0">
                <a:latin typeface="Segoe UI" panose="020B0502040204020203" pitchFamily="34" charset="0"/>
                <a:cs typeface="Segoe UI" panose="020B0502040204020203" pitchFamily="34" charset="0"/>
              </a:rPr>
              <a:t>© 2016 Micron Technology,</a:t>
            </a:r>
            <a:r>
              <a:rPr lang="en-US" sz="1100" baseline="0" dirty="0">
                <a:latin typeface="Segoe UI" panose="020B0502040204020203" pitchFamily="34" charset="0"/>
                <a:cs typeface="Segoe UI" panose="020B0502040204020203" pitchFamily="34" charset="0"/>
              </a:rPr>
              <a:t> Inc.   |</a:t>
            </a:r>
            <a:endParaRPr lang="en-US" sz="1100" dirty="0"/>
          </a:p>
        </p:txBody>
      </p:sp>
      <p:grpSp>
        <p:nvGrpSpPr>
          <p:cNvPr id="28" name="Top Circuit Line (Hidden)" hidden="1"/>
          <p:cNvGrpSpPr/>
          <p:nvPr userDrawn="1"/>
        </p:nvGrpSpPr>
        <p:grpSpPr>
          <a:xfrm>
            <a:off x="915306" y="911360"/>
            <a:ext cx="10375902" cy="40216"/>
            <a:chOff x="915306" y="911360"/>
            <a:chExt cx="10375902" cy="40216"/>
          </a:xfrm>
        </p:grpSpPr>
        <p:sp>
          <p:nvSpPr>
            <p:cNvPr id="29" name="Oval 28"/>
            <p:cNvSpPr>
              <a:spLocks noChangeArrowheads="1"/>
            </p:cNvSpPr>
            <p:nvPr/>
          </p:nvSpPr>
          <p:spPr bwMode="auto">
            <a:xfrm rot="10800000">
              <a:off x="11250991" y="911360"/>
              <a:ext cx="40217" cy="40216"/>
            </a:xfrm>
            <a:prstGeom prst="ellipse">
              <a:avLst/>
            </a:prstGeom>
            <a:noFill/>
            <a:ln w="9525"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30" name="Line 7"/>
            <p:cNvSpPr>
              <a:spLocks noChangeShapeType="1"/>
            </p:cNvSpPr>
            <p:nvPr userDrawn="1"/>
          </p:nvSpPr>
          <p:spPr bwMode="auto">
            <a:xfrm rot="10800000">
              <a:off x="915306" y="932527"/>
              <a:ext cx="10335685" cy="0"/>
            </a:xfrm>
            <a:prstGeom prst="line">
              <a:avLst/>
            </a:prstGeom>
            <a:noFill/>
            <a:ln w="9525"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Tree>
    <p:extLst>
      <p:ext uri="{BB962C8B-B14F-4D97-AF65-F5344CB8AC3E}">
        <p14:creationId xmlns:p14="http://schemas.microsoft.com/office/powerpoint/2010/main" val="340260819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660" r:id="rId3"/>
    <p:sldLayoutId id="2147483723" r:id="rId4"/>
    <p:sldLayoutId id="2147483721" r:id="rId5"/>
    <p:sldLayoutId id="2147483718" r:id="rId6"/>
    <p:sldLayoutId id="2147483719" r:id="rId7"/>
    <p:sldLayoutId id="2147483722" r:id="rId8"/>
    <p:sldLayoutId id="2147483714" r:id="rId9"/>
    <p:sldLayoutId id="2147483720" r:id="rId10"/>
    <p:sldLayoutId id="2147483686" r:id="rId11"/>
    <p:sldLayoutId id="2147483687" r:id="rId12"/>
    <p:sldLayoutId id="2147483690" r:id="rId13"/>
    <p:sldLayoutId id="2147483691" r:id="rId14"/>
    <p:sldLayoutId id="2147483727" r:id="rId15"/>
  </p:sldLayoutIdLst>
  <p:hf hdr="0"/>
  <p:txStyles>
    <p:title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p:titleStyle>
    <p:bodyStyle>
      <a:lvl1pPr marL="309011" indent="-309011" algn="l" defTabSz="1219110" rtl="0" eaLnBrk="1" latinLnBrk="0" hangingPunct="1">
        <a:spcBef>
          <a:spcPct val="20000"/>
        </a:spcBef>
        <a:spcAft>
          <a:spcPts val="800"/>
        </a:spcAft>
        <a:buClr>
          <a:schemeClr val="accent1"/>
        </a:buClr>
        <a:buFont typeface="Wingdings" panose="05000000000000000000" pitchFamily="2" charset="2"/>
        <a:buChar char="§"/>
        <a:tabLst>
          <a:tab pos="74079" algn="l"/>
        </a:tabLst>
        <a:defRPr lang="en-US" sz="2400" kern="1200" dirty="0" smtClean="0">
          <a:solidFill>
            <a:schemeClr val="tx1"/>
          </a:solidFill>
          <a:latin typeface="Segoe UI" panose="020B0502040204020203" pitchFamily="34" charset="0"/>
          <a:ea typeface="+mn-ea"/>
          <a:cs typeface="Segoe UI" panose="020B0502040204020203" pitchFamily="34" charset="0"/>
        </a:defRPr>
      </a:lvl1pPr>
      <a:lvl2pPr marL="759828" indent="-450815" algn="l" defTabSz="1219110" rtl="0" eaLnBrk="1" latinLnBrk="0" hangingPunct="1">
        <a:spcBef>
          <a:spcPct val="20000"/>
        </a:spcBef>
        <a:spcAft>
          <a:spcPts val="800"/>
        </a:spcAft>
        <a:buClr>
          <a:schemeClr val="accent1"/>
        </a:buClr>
        <a:buFont typeface="Arial" panose="020B0604020202020204" pitchFamily="34" charset="0"/>
        <a:buChar char="–"/>
        <a:defRPr lang="en-US" sz="2000" kern="1200" dirty="0" smtClean="0">
          <a:solidFill>
            <a:schemeClr val="tx1"/>
          </a:solidFill>
          <a:latin typeface="Segoe UI" panose="020B0502040204020203" pitchFamily="34" charset="0"/>
          <a:ea typeface="+mn-ea"/>
          <a:cs typeface="Segoe UI" panose="020B0502040204020203" pitchFamily="34" charset="0"/>
        </a:defRPr>
      </a:lvl2pPr>
      <a:lvl3pPr marL="1219110" indent="-385205" algn="l" defTabSz="1219110" rtl="0" eaLnBrk="1" latinLnBrk="0" hangingPunct="1">
        <a:spcBef>
          <a:spcPts val="0"/>
        </a:spcBef>
        <a:spcAft>
          <a:spcPts val="800"/>
        </a:spcAft>
        <a:buClr>
          <a:schemeClr val="accent1"/>
        </a:buClr>
        <a:buFont typeface="Wingdings" panose="05000000000000000000" pitchFamily="2" charset="2"/>
        <a:buChar char="§"/>
        <a:tabLst>
          <a:tab pos="1293188" algn="l"/>
        </a:tabLst>
        <a:defRPr sz="1800" kern="1200">
          <a:solidFill>
            <a:schemeClr val="tx1"/>
          </a:solidFill>
          <a:latin typeface="Segoe UI" panose="020B0502040204020203" pitchFamily="34" charset="0"/>
          <a:ea typeface="+mn-ea"/>
          <a:cs typeface="Segoe UI" panose="020B0502040204020203" pitchFamily="34" charset="0"/>
        </a:defRPr>
      </a:lvl3pPr>
      <a:lvl4pPr marL="1546187" indent="-292093"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1828754" indent="-227008"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335254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104"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65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212"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10" rtl="0" eaLnBrk="1" latinLnBrk="0" hangingPunct="1">
        <a:defRPr sz="2400" kern="1200">
          <a:solidFill>
            <a:schemeClr val="tx1"/>
          </a:solidFill>
          <a:latin typeface="+mn-lt"/>
          <a:ea typeface="+mn-ea"/>
          <a:cs typeface="+mn-cs"/>
        </a:defRPr>
      </a:lvl1pPr>
      <a:lvl2pPr marL="609555" algn="l" defTabSz="1219110" rtl="0" eaLnBrk="1" latinLnBrk="0" hangingPunct="1">
        <a:defRPr sz="2400" kern="1200">
          <a:solidFill>
            <a:schemeClr val="tx1"/>
          </a:solidFill>
          <a:latin typeface="+mn-lt"/>
          <a:ea typeface="+mn-ea"/>
          <a:cs typeface="+mn-cs"/>
        </a:defRPr>
      </a:lvl2pPr>
      <a:lvl3pPr marL="1219110" algn="l" defTabSz="1219110" rtl="0" eaLnBrk="1" latinLnBrk="0" hangingPunct="1">
        <a:defRPr sz="2400" kern="1200">
          <a:solidFill>
            <a:schemeClr val="tx1"/>
          </a:solidFill>
          <a:latin typeface="+mn-lt"/>
          <a:ea typeface="+mn-ea"/>
          <a:cs typeface="+mn-cs"/>
        </a:defRPr>
      </a:lvl3pPr>
      <a:lvl4pPr marL="1828664" algn="l" defTabSz="1219110" rtl="0" eaLnBrk="1" latinLnBrk="0" hangingPunct="1">
        <a:defRPr sz="2400" kern="1200">
          <a:solidFill>
            <a:schemeClr val="tx1"/>
          </a:solidFill>
          <a:latin typeface="+mn-lt"/>
          <a:ea typeface="+mn-ea"/>
          <a:cs typeface="+mn-cs"/>
        </a:defRPr>
      </a:lvl4pPr>
      <a:lvl5pPr marL="2438218" algn="l" defTabSz="1219110" rtl="0" eaLnBrk="1" latinLnBrk="0" hangingPunct="1">
        <a:defRPr sz="2400" kern="1200">
          <a:solidFill>
            <a:schemeClr val="tx1"/>
          </a:solidFill>
          <a:latin typeface="+mn-lt"/>
          <a:ea typeface="+mn-ea"/>
          <a:cs typeface="+mn-cs"/>
        </a:defRPr>
      </a:lvl5pPr>
      <a:lvl6pPr marL="3047772" algn="l" defTabSz="1219110" rtl="0" eaLnBrk="1" latinLnBrk="0" hangingPunct="1">
        <a:defRPr sz="2400" kern="1200">
          <a:solidFill>
            <a:schemeClr val="tx1"/>
          </a:solidFill>
          <a:latin typeface="+mn-lt"/>
          <a:ea typeface="+mn-ea"/>
          <a:cs typeface="+mn-cs"/>
        </a:defRPr>
      </a:lvl6pPr>
      <a:lvl7pPr marL="3657327" algn="l" defTabSz="1219110" rtl="0" eaLnBrk="1" latinLnBrk="0" hangingPunct="1">
        <a:defRPr sz="2400" kern="1200">
          <a:solidFill>
            <a:schemeClr val="tx1"/>
          </a:solidFill>
          <a:latin typeface="+mn-lt"/>
          <a:ea typeface="+mn-ea"/>
          <a:cs typeface="+mn-cs"/>
        </a:defRPr>
      </a:lvl7pPr>
      <a:lvl8pPr marL="4266880" algn="l" defTabSz="1219110" rtl="0" eaLnBrk="1" latinLnBrk="0" hangingPunct="1">
        <a:defRPr sz="2400" kern="1200">
          <a:solidFill>
            <a:schemeClr val="tx1"/>
          </a:solidFill>
          <a:latin typeface="+mn-lt"/>
          <a:ea typeface="+mn-ea"/>
          <a:cs typeface="+mn-cs"/>
        </a:defRPr>
      </a:lvl8pPr>
      <a:lvl9pPr marL="4876435" algn="l" defTabSz="121911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66B204-94E3-4B45-BA29-2B6406DFAAA5}"/>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6D7D3FE7-80DD-4E5D-81AE-8E3681BFABFE}"/>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805601DD-3076-4AD1-B539-D2A9CBF3BC4A}"/>
              </a:ext>
            </a:extLst>
          </p:cNvPr>
          <p:cNvSpPr>
            <a:spLocks noGrp="1"/>
          </p:cNvSpPr>
          <p:nvPr>
            <p:ph type="sldNum" sz="quarter" idx="4"/>
          </p:nvPr>
        </p:nvSpPr>
        <p:spPr/>
        <p:txBody>
          <a:bodyPr/>
          <a:lstStyle/>
          <a:p>
            <a:pPr algn="l"/>
            <a:fld id="{0D904593-1668-4B95-BA96-EF3EF43EDF4E}" type="slidenum">
              <a:rPr lang="en-US" smtClean="0"/>
              <a:pPr algn="l"/>
              <a:t>1</a:t>
            </a:fld>
            <a:endParaRPr lang="en-US" dirty="0"/>
          </a:p>
        </p:txBody>
      </p:sp>
      <p:sp>
        <p:nvSpPr>
          <p:cNvPr id="5" name="Footer Placeholder 4">
            <a:extLst>
              <a:ext uri="{FF2B5EF4-FFF2-40B4-BE49-F238E27FC236}">
                <a16:creationId xmlns:a16="http://schemas.microsoft.com/office/drawing/2014/main" id="{9F2C71F3-8425-4516-8E19-E5D083FCE5F0}"/>
              </a:ext>
            </a:extLst>
          </p:cNvPr>
          <p:cNvSpPr>
            <a:spLocks noGrp="1"/>
          </p:cNvSpPr>
          <p:nvPr>
            <p:ph type="ftr" sz="quarter" idx="15"/>
          </p:nvPr>
        </p:nvSpPr>
        <p:spPr/>
        <p:txBody>
          <a:bodyPr/>
          <a:lstStyle/>
          <a:p>
            <a:r>
              <a:rPr lang="en-US"/>
              <a:t>|  Micron Confidential</a:t>
            </a:r>
            <a:endParaRPr lang="en-US" dirty="0"/>
          </a:p>
        </p:txBody>
      </p:sp>
      <p:sp>
        <p:nvSpPr>
          <p:cNvPr id="6" name="TextBox 5">
            <a:extLst>
              <a:ext uri="{FF2B5EF4-FFF2-40B4-BE49-F238E27FC236}">
                <a16:creationId xmlns:a16="http://schemas.microsoft.com/office/drawing/2014/main" id="{00224163-1D82-41C7-8437-D893EF157F7B}"/>
              </a:ext>
            </a:extLst>
          </p:cNvPr>
          <p:cNvSpPr txBox="1"/>
          <p:nvPr/>
        </p:nvSpPr>
        <p:spPr>
          <a:xfrm>
            <a:off x="1280160" y="1571105"/>
            <a:ext cx="9468196" cy="2185214"/>
          </a:xfrm>
          <a:prstGeom prst="rect">
            <a:avLst/>
          </a:prstGeom>
          <a:noFill/>
        </p:spPr>
        <p:txBody>
          <a:bodyPr wrap="square" rtlCol="0">
            <a:spAutoFit/>
          </a:bodyPr>
          <a:lstStyle/>
          <a:p>
            <a:r>
              <a:rPr lang="en-US" sz="4000" dirty="0">
                <a:latin typeface="Segoe UI" panose="020B0502040204020203" pitchFamily="34" charset="0"/>
                <a:cs typeface="Segoe UI" panose="020B0502040204020203" pitchFamily="34" charset="0"/>
              </a:rPr>
              <a:t>RDIMM Example Figures for BIRD202</a:t>
            </a:r>
          </a:p>
          <a:p>
            <a:endParaRPr lang="en-US" sz="2400" dirty="0">
              <a:latin typeface="Segoe UI" panose="020B0502040204020203" pitchFamily="34" charset="0"/>
              <a:cs typeface="Segoe UI" panose="020B0502040204020203" pitchFamily="34" charset="0"/>
            </a:endParaRPr>
          </a:p>
          <a:p>
            <a:r>
              <a:rPr lang="en-US" sz="2400" dirty="0">
                <a:latin typeface="Segoe UI" panose="020B0502040204020203" pitchFamily="34" charset="0"/>
                <a:cs typeface="Segoe UI" panose="020B0502040204020203" pitchFamily="34" charset="0"/>
              </a:rPr>
              <a:t>Randy Wolff</a:t>
            </a:r>
          </a:p>
          <a:p>
            <a:r>
              <a:rPr lang="en-US" sz="2400" dirty="0">
                <a:latin typeface="Segoe UI" panose="020B0502040204020203" pitchFamily="34" charset="0"/>
                <a:cs typeface="Segoe UI" panose="020B0502040204020203" pitchFamily="34" charset="0"/>
              </a:rPr>
              <a:t>Micron Technology</a:t>
            </a:r>
          </a:p>
          <a:p>
            <a:r>
              <a:rPr lang="en-US" sz="2400">
                <a:latin typeface="Segoe UI" panose="020B0502040204020203" pitchFamily="34" charset="0"/>
                <a:cs typeface="Segoe UI" panose="020B0502040204020203" pitchFamily="34" charset="0"/>
              </a:rPr>
              <a:t>2/20/2020</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8901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36B93E2-CBED-4F2D-B0FA-32B2791922CE}"/>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503CD428-DC19-4BB4-A85F-3EAC5F9CCF2E}"/>
              </a:ext>
            </a:extLst>
          </p:cNvPr>
          <p:cNvSpPr>
            <a:spLocks noGrp="1"/>
          </p:cNvSpPr>
          <p:nvPr>
            <p:ph type="sldNum" sz="quarter" idx="4"/>
          </p:nvPr>
        </p:nvSpPr>
        <p:spPr/>
        <p:txBody>
          <a:bodyPr/>
          <a:lstStyle/>
          <a:p>
            <a:pPr algn="l"/>
            <a:fld id="{0D904593-1668-4B95-BA96-EF3EF43EDF4E}" type="slidenum">
              <a:rPr lang="en-US" smtClean="0"/>
              <a:pPr algn="l"/>
              <a:t>2</a:t>
            </a:fld>
            <a:endParaRPr lang="en-US" dirty="0"/>
          </a:p>
        </p:txBody>
      </p:sp>
      <p:sp>
        <p:nvSpPr>
          <p:cNvPr id="5" name="Footer Placeholder 4">
            <a:extLst>
              <a:ext uri="{FF2B5EF4-FFF2-40B4-BE49-F238E27FC236}">
                <a16:creationId xmlns:a16="http://schemas.microsoft.com/office/drawing/2014/main" id="{856A9559-C805-4D62-814E-0E8B04D6EDB0}"/>
              </a:ext>
            </a:extLst>
          </p:cNvPr>
          <p:cNvSpPr>
            <a:spLocks noGrp="1"/>
          </p:cNvSpPr>
          <p:nvPr>
            <p:ph type="ftr" sz="quarter" idx="15"/>
          </p:nvPr>
        </p:nvSpPr>
        <p:spPr/>
        <p:txBody>
          <a:bodyPr/>
          <a:lstStyle/>
          <a:p>
            <a:r>
              <a:rPr lang="en-US"/>
              <a:t>|  Micron Confidential</a:t>
            </a:r>
            <a:endParaRPr lang="en-US" dirty="0"/>
          </a:p>
        </p:txBody>
      </p:sp>
      <p:sp>
        <p:nvSpPr>
          <p:cNvPr id="10" name="TextBox 9">
            <a:extLst>
              <a:ext uri="{FF2B5EF4-FFF2-40B4-BE49-F238E27FC236}">
                <a16:creationId xmlns:a16="http://schemas.microsoft.com/office/drawing/2014/main" id="{D91035B2-D356-463F-A3AA-1FC23ED770DF}"/>
              </a:ext>
            </a:extLst>
          </p:cNvPr>
          <p:cNvSpPr txBox="1"/>
          <p:nvPr/>
        </p:nvSpPr>
        <p:spPr>
          <a:xfrm>
            <a:off x="4052007" y="4048157"/>
            <a:ext cx="3480550" cy="338554"/>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Connector J1, EMD Pin 211, Net A07</a:t>
            </a:r>
          </a:p>
        </p:txBody>
      </p:sp>
      <p:sp>
        <p:nvSpPr>
          <p:cNvPr id="19" name="TextBox 18">
            <a:extLst>
              <a:ext uri="{FF2B5EF4-FFF2-40B4-BE49-F238E27FC236}">
                <a16:creationId xmlns:a16="http://schemas.microsoft.com/office/drawing/2014/main" id="{4A14E81B-2849-4240-A5E2-E627FD2EB3F7}"/>
              </a:ext>
            </a:extLst>
          </p:cNvPr>
          <p:cNvSpPr txBox="1"/>
          <p:nvPr/>
        </p:nvSpPr>
        <p:spPr>
          <a:xfrm>
            <a:off x="4376040" y="500423"/>
            <a:ext cx="2981596"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 U3.B11</a:t>
            </a:r>
          </a:p>
          <a:p>
            <a:pPr algn="ctr"/>
            <a:r>
              <a:rPr lang="en-US" sz="1600" dirty="0">
                <a:solidFill>
                  <a:schemeClr val="tx2"/>
                </a:solidFill>
                <a:latin typeface="Segoe UI" panose="020B0502040204020203" pitchFamily="34" charset="0"/>
                <a:cs typeface="Segoe UI" panose="020B0502040204020203" pitchFamily="34" charset="0"/>
              </a:rPr>
              <a:t>Net: BA07</a:t>
            </a:r>
          </a:p>
        </p:txBody>
      </p:sp>
      <p:grpSp>
        <p:nvGrpSpPr>
          <p:cNvPr id="17" name="Group 16">
            <a:extLst>
              <a:ext uri="{FF2B5EF4-FFF2-40B4-BE49-F238E27FC236}">
                <a16:creationId xmlns:a16="http://schemas.microsoft.com/office/drawing/2014/main" id="{D996A662-62FE-4D23-ADF9-5C3094A73119}"/>
              </a:ext>
            </a:extLst>
          </p:cNvPr>
          <p:cNvGrpSpPr/>
          <p:nvPr/>
        </p:nvGrpSpPr>
        <p:grpSpPr>
          <a:xfrm>
            <a:off x="141317" y="1172269"/>
            <a:ext cx="11626222" cy="2782039"/>
            <a:chOff x="2" y="1970294"/>
            <a:chExt cx="11626222" cy="2782039"/>
          </a:xfrm>
        </p:grpSpPr>
        <p:grpSp>
          <p:nvGrpSpPr>
            <p:cNvPr id="8" name="Group 7">
              <a:extLst>
                <a:ext uri="{FF2B5EF4-FFF2-40B4-BE49-F238E27FC236}">
                  <a16:creationId xmlns:a16="http://schemas.microsoft.com/office/drawing/2014/main" id="{D08BDB73-2C21-4A08-8357-89FF3BCDC1B6}"/>
                </a:ext>
              </a:extLst>
            </p:cNvPr>
            <p:cNvGrpSpPr>
              <a:grpSpLocks noChangeAspect="1"/>
            </p:cNvGrpSpPr>
            <p:nvPr/>
          </p:nvGrpSpPr>
          <p:grpSpPr>
            <a:xfrm>
              <a:off x="2" y="1970294"/>
              <a:ext cx="11626222" cy="2782039"/>
              <a:chOff x="0" y="1970288"/>
              <a:chExt cx="15561905" cy="3723809"/>
            </a:xfrm>
          </p:grpSpPr>
          <p:pic>
            <p:nvPicPr>
              <p:cNvPr id="6" name="Picture 5">
                <a:extLst>
                  <a:ext uri="{FF2B5EF4-FFF2-40B4-BE49-F238E27FC236}">
                    <a16:creationId xmlns:a16="http://schemas.microsoft.com/office/drawing/2014/main" id="{2C4C1DFB-443C-479E-B853-37907259BDF0}"/>
                  </a:ext>
                </a:extLst>
              </p:cNvPr>
              <p:cNvPicPr>
                <a:picLocks noChangeAspect="1"/>
              </p:cNvPicPr>
              <p:nvPr/>
            </p:nvPicPr>
            <p:blipFill>
              <a:blip r:embed="rId2"/>
              <a:stretch>
                <a:fillRect/>
              </a:stretch>
            </p:blipFill>
            <p:spPr>
              <a:xfrm>
                <a:off x="0" y="1970288"/>
                <a:ext cx="15561905" cy="3723809"/>
              </a:xfrm>
              <a:prstGeom prst="rect">
                <a:avLst/>
              </a:prstGeom>
            </p:spPr>
          </p:pic>
          <p:pic>
            <p:nvPicPr>
              <p:cNvPr id="9" name="Picture 8">
                <a:extLst>
                  <a:ext uri="{FF2B5EF4-FFF2-40B4-BE49-F238E27FC236}">
                    <a16:creationId xmlns:a16="http://schemas.microsoft.com/office/drawing/2014/main" id="{5FECB49A-99E6-46AF-B74D-61D3F8AC333C}"/>
                  </a:ext>
                </a:extLst>
              </p:cNvPr>
              <p:cNvPicPr>
                <a:picLocks noChangeAspect="1"/>
              </p:cNvPicPr>
              <p:nvPr/>
            </p:nvPicPr>
            <p:blipFill>
              <a:blip r:embed="rId3"/>
              <a:stretch>
                <a:fillRect/>
              </a:stretch>
            </p:blipFill>
            <p:spPr>
              <a:xfrm>
                <a:off x="585714" y="4900877"/>
                <a:ext cx="14390476" cy="780952"/>
              </a:xfrm>
              <a:prstGeom prst="rect">
                <a:avLst/>
              </a:prstGeom>
            </p:spPr>
          </p:pic>
          <p:pic>
            <p:nvPicPr>
              <p:cNvPr id="11" name="Picture 10">
                <a:extLst>
                  <a:ext uri="{FF2B5EF4-FFF2-40B4-BE49-F238E27FC236}">
                    <a16:creationId xmlns:a16="http://schemas.microsoft.com/office/drawing/2014/main" id="{71E181DD-6E19-424D-973F-B7CC34869C6B}"/>
                  </a:ext>
                </a:extLst>
              </p:cNvPr>
              <p:cNvPicPr>
                <a:picLocks noChangeAspect="1"/>
              </p:cNvPicPr>
              <p:nvPr/>
            </p:nvPicPr>
            <p:blipFill>
              <a:blip r:embed="rId4"/>
              <a:stretch>
                <a:fillRect/>
              </a:stretch>
            </p:blipFill>
            <p:spPr>
              <a:xfrm>
                <a:off x="2137488" y="2279912"/>
                <a:ext cx="1809524" cy="2104762"/>
              </a:xfrm>
              <a:prstGeom prst="rect">
                <a:avLst/>
              </a:prstGeom>
            </p:spPr>
          </p:pic>
          <p:pic>
            <p:nvPicPr>
              <p:cNvPr id="12" name="Picture 11">
                <a:extLst>
                  <a:ext uri="{FF2B5EF4-FFF2-40B4-BE49-F238E27FC236}">
                    <a16:creationId xmlns:a16="http://schemas.microsoft.com/office/drawing/2014/main" id="{34A94E9A-804B-41BD-81CC-A9A8042CB92B}"/>
                  </a:ext>
                </a:extLst>
              </p:cNvPr>
              <p:cNvPicPr>
                <a:picLocks noChangeAspect="1"/>
              </p:cNvPicPr>
              <p:nvPr/>
            </p:nvPicPr>
            <p:blipFill>
              <a:blip r:embed="rId4"/>
              <a:stretch>
                <a:fillRect/>
              </a:stretch>
            </p:blipFill>
            <p:spPr>
              <a:xfrm>
                <a:off x="5363762" y="2279912"/>
                <a:ext cx="1809524" cy="2104762"/>
              </a:xfrm>
              <a:prstGeom prst="rect">
                <a:avLst/>
              </a:prstGeom>
            </p:spPr>
          </p:pic>
          <p:pic>
            <p:nvPicPr>
              <p:cNvPr id="13" name="Picture 12">
                <a:extLst>
                  <a:ext uri="{FF2B5EF4-FFF2-40B4-BE49-F238E27FC236}">
                    <a16:creationId xmlns:a16="http://schemas.microsoft.com/office/drawing/2014/main" id="{F8B8E4F8-64EC-40E6-88C6-C1B1E54DF798}"/>
                  </a:ext>
                </a:extLst>
              </p:cNvPr>
              <p:cNvPicPr>
                <a:picLocks noChangeAspect="1"/>
              </p:cNvPicPr>
              <p:nvPr/>
            </p:nvPicPr>
            <p:blipFill>
              <a:blip r:embed="rId4"/>
              <a:stretch>
                <a:fillRect/>
              </a:stretch>
            </p:blipFill>
            <p:spPr>
              <a:xfrm>
                <a:off x="9797743" y="2276394"/>
                <a:ext cx="1809524" cy="2104762"/>
              </a:xfrm>
              <a:prstGeom prst="rect">
                <a:avLst/>
              </a:prstGeom>
            </p:spPr>
          </p:pic>
          <p:pic>
            <p:nvPicPr>
              <p:cNvPr id="14" name="Picture 13">
                <a:extLst>
                  <a:ext uri="{FF2B5EF4-FFF2-40B4-BE49-F238E27FC236}">
                    <a16:creationId xmlns:a16="http://schemas.microsoft.com/office/drawing/2014/main" id="{B6C50C0C-A080-415F-831D-AF5BD0DA17F9}"/>
                  </a:ext>
                </a:extLst>
              </p:cNvPr>
              <p:cNvPicPr>
                <a:picLocks noChangeAspect="1"/>
              </p:cNvPicPr>
              <p:nvPr/>
            </p:nvPicPr>
            <p:blipFill>
              <a:blip r:embed="rId4"/>
              <a:stretch>
                <a:fillRect/>
              </a:stretch>
            </p:blipFill>
            <p:spPr>
              <a:xfrm>
                <a:off x="13024017" y="2273107"/>
                <a:ext cx="1809524" cy="2104762"/>
              </a:xfrm>
              <a:prstGeom prst="rect">
                <a:avLst/>
              </a:prstGeom>
            </p:spPr>
          </p:pic>
          <p:pic>
            <p:nvPicPr>
              <p:cNvPr id="15" name="Picture 14">
                <a:extLst>
                  <a:ext uri="{FF2B5EF4-FFF2-40B4-BE49-F238E27FC236}">
                    <a16:creationId xmlns:a16="http://schemas.microsoft.com/office/drawing/2014/main" id="{622BBEFF-A9F0-4E03-9582-A1DD0FDADAC7}"/>
                  </a:ext>
                </a:extLst>
              </p:cNvPr>
              <p:cNvPicPr>
                <a:picLocks noChangeAspect="1"/>
              </p:cNvPicPr>
              <p:nvPr/>
            </p:nvPicPr>
            <p:blipFill>
              <a:blip r:embed="rId5">
                <a:alphaModFix/>
              </a:blip>
              <a:stretch>
                <a:fillRect/>
              </a:stretch>
            </p:blipFill>
            <p:spPr>
              <a:xfrm>
                <a:off x="7706337" y="2058236"/>
                <a:ext cx="1600000" cy="2666667"/>
              </a:xfrm>
              <a:prstGeom prst="rect">
                <a:avLst/>
              </a:prstGeom>
            </p:spPr>
          </p:pic>
          <p:pic>
            <p:nvPicPr>
              <p:cNvPr id="2" name="Picture 1">
                <a:extLst>
                  <a:ext uri="{FF2B5EF4-FFF2-40B4-BE49-F238E27FC236}">
                    <a16:creationId xmlns:a16="http://schemas.microsoft.com/office/drawing/2014/main" id="{F630467B-D96E-4AD2-84DB-A1F108E55D8A}"/>
                  </a:ext>
                </a:extLst>
              </p:cNvPr>
              <p:cNvPicPr>
                <a:picLocks noChangeAspect="1"/>
              </p:cNvPicPr>
              <p:nvPr/>
            </p:nvPicPr>
            <p:blipFill>
              <a:blip r:embed="rId6">
                <a:alphaModFix amt="57000"/>
              </a:blip>
              <a:stretch>
                <a:fillRect/>
              </a:stretch>
            </p:blipFill>
            <p:spPr>
              <a:xfrm>
                <a:off x="6920569" y="4300882"/>
                <a:ext cx="904762" cy="1295238"/>
              </a:xfrm>
              <a:prstGeom prst="rect">
                <a:avLst/>
              </a:prstGeom>
            </p:spPr>
          </p:pic>
          <p:pic>
            <p:nvPicPr>
              <p:cNvPr id="7" name="Picture 6">
                <a:extLst>
                  <a:ext uri="{FF2B5EF4-FFF2-40B4-BE49-F238E27FC236}">
                    <a16:creationId xmlns:a16="http://schemas.microsoft.com/office/drawing/2014/main" id="{521679E7-3E25-4E69-AE49-DA0FF5489A15}"/>
                  </a:ext>
                </a:extLst>
              </p:cNvPr>
              <p:cNvPicPr>
                <a:picLocks noChangeAspect="1"/>
              </p:cNvPicPr>
              <p:nvPr/>
            </p:nvPicPr>
            <p:blipFill>
              <a:blip r:embed="rId7">
                <a:alphaModFix amt="50000"/>
              </a:blip>
              <a:stretch>
                <a:fillRect/>
              </a:stretch>
            </p:blipFill>
            <p:spPr>
              <a:xfrm>
                <a:off x="8719354" y="2113667"/>
                <a:ext cx="5133333" cy="485714"/>
              </a:xfrm>
              <a:prstGeom prst="rect">
                <a:avLst/>
              </a:prstGeom>
            </p:spPr>
          </p:pic>
        </p:grpSp>
        <p:sp>
          <p:nvSpPr>
            <p:cNvPr id="25" name="TextBox 24">
              <a:extLst>
                <a:ext uri="{FF2B5EF4-FFF2-40B4-BE49-F238E27FC236}">
                  <a16:creationId xmlns:a16="http://schemas.microsoft.com/office/drawing/2014/main" id="{1632342E-EC2A-47CD-87B9-F4E0E4B8CB08}"/>
                </a:ext>
              </a:extLst>
            </p:cNvPr>
            <p:cNvSpPr txBox="1"/>
            <p:nvPr/>
          </p:nvSpPr>
          <p:spPr>
            <a:xfrm>
              <a:off x="615914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U3</a:t>
              </a:r>
            </a:p>
          </p:txBody>
        </p:sp>
        <p:sp>
          <p:nvSpPr>
            <p:cNvPr id="26" name="TextBox 25">
              <a:extLst>
                <a:ext uri="{FF2B5EF4-FFF2-40B4-BE49-F238E27FC236}">
                  <a16:creationId xmlns:a16="http://schemas.microsoft.com/office/drawing/2014/main" id="{ADE716B6-CCEF-4029-B988-DCDBAD1686B1}"/>
                </a:ext>
              </a:extLst>
            </p:cNvPr>
            <p:cNvSpPr txBox="1"/>
            <p:nvPr/>
          </p:nvSpPr>
          <p:spPr>
            <a:xfrm>
              <a:off x="7778285"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U4</a:t>
              </a:r>
            </a:p>
          </p:txBody>
        </p:sp>
        <p:sp>
          <p:nvSpPr>
            <p:cNvPr id="27" name="TextBox 26">
              <a:extLst>
                <a:ext uri="{FF2B5EF4-FFF2-40B4-BE49-F238E27FC236}">
                  <a16:creationId xmlns:a16="http://schemas.microsoft.com/office/drawing/2014/main" id="{7226002D-CC29-4447-8667-1BDB7B796356}"/>
                </a:ext>
              </a:extLst>
            </p:cNvPr>
            <p:cNvSpPr txBox="1"/>
            <p:nvPr/>
          </p:nvSpPr>
          <p:spPr>
            <a:xfrm>
              <a:off x="1021021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U5</a:t>
              </a:r>
            </a:p>
          </p:txBody>
        </p:sp>
        <p:sp>
          <p:nvSpPr>
            <p:cNvPr id="28" name="TextBox 27">
              <a:extLst>
                <a:ext uri="{FF2B5EF4-FFF2-40B4-BE49-F238E27FC236}">
                  <a16:creationId xmlns:a16="http://schemas.microsoft.com/office/drawing/2014/main" id="{A5DC9655-6313-4219-8BDC-9C430B317C07}"/>
                </a:ext>
              </a:extLst>
            </p:cNvPr>
            <p:cNvSpPr txBox="1"/>
            <p:nvPr/>
          </p:nvSpPr>
          <p:spPr>
            <a:xfrm>
              <a:off x="2086090" y="2842704"/>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U1</a:t>
              </a:r>
            </a:p>
          </p:txBody>
        </p:sp>
        <p:sp>
          <p:nvSpPr>
            <p:cNvPr id="29" name="TextBox 28">
              <a:extLst>
                <a:ext uri="{FF2B5EF4-FFF2-40B4-BE49-F238E27FC236}">
                  <a16:creationId xmlns:a16="http://schemas.microsoft.com/office/drawing/2014/main" id="{0A50C46E-F4D9-4279-841A-9720084458CE}"/>
                </a:ext>
              </a:extLst>
            </p:cNvPr>
            <p:cNvSpPr txBox="1"/>
            <p:nvPr/>
          </p:nvSpPr>
          <p:spPr>
            <a:xfrm>
              <a:off x="4452846" y="283982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U2</a:t>
              </a:r>
            </a:p>
          </p:txBody>
        </p:sp>
      </p:grpSp>
      <p:cxnSp>
        <p:nvCxnSpPr>
          <p:cNvPr id="18" name="Straight Arrow Connector 17">
            <a:extLst>
              <a:ext uri="{FF2B5EF4-FFF2-40B4-BE49-F238E27FC236}">
                <a16:creationId xmlns:a16="http://schemas.microsoft.com/office/drawing/2014/main" id="{9C090D34-EF5C-445A-8D0B-64C8C8DFACB4}"/>
              </a:ext>
            </a:extLst>
          </p:cNvPr>
          <p:cNvCxnSpPr>
            <a:cxnSpLocks/>
          </p:cNvCxnSpPr>
          <p:nvPr/>
        </p:nvCxnSpPr>
        <p:spPr>
          <a:xfrm>
            <a:off x="6300457" y="1028572"/>
            <a:ext cx="355046" cy="3574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8746C46-BC3A-439F-BF49-E242CB646E78}"/>
              </a:ext>
            </a:extLst>
          </p:cNvPr>
          <p:cNvCxnSpPr>
            <a:cxnSpLocks/>
          </p:cNvCxnSpPr>
          <p:nvPr/>
        </p:nvCxnSpPr>
        <p:spPr>
          <a:xfrm flipH="1" flipV="1">
            <a:off x="5410206" y="3745181"/>
            <a:ext cx="180474" cy="2718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E6D059E-D4C3-44D3-A0A3-E94582160C6E}"/>
              </a:ext>
            </a:extLst>
          </p:cNvPr>
          <p:cNvSpPr/>
          <p:nvPr/>
        </p:nvSpPr>
        <p:spPr>
          <a:xfrm>
            <a:off x="59961" y="500423"/>
            <a:ext cx="11812249" cy="398013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32" name="TextBox 31">
            <a:extLst>
              <a:ext uri="{FF2B5EF4-FFF2-40B4-BE49-F238E27FC236}">
                <a16:creationId xmlns:a16="http://schemas.microsoft.com/office/drawing/2014/main" id="{8D191784-2775-4361-BB71-3A3B76E267F0}"/>
              </a:ext>
            </a:extLst>
          </p:cNvPr>
          <p:cNvSpPr txBox="1"/>
          <p:nvPr/>
        </p:nvSpPr>
        <p:spPr>
          <a:xfrm>
            <a:off x="2370292" y="4675352"/>
            <a:ext cx="8570422" cy="1384995"/>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X: DDR4 Registered DIMM containing DRAM components labeled by designators U1, U2, U4, U5 (front side) and U7-U11 (back side, not seen) and a Register component labeled by designator U3.</a:t>
            </a:r>
          </a:p>
          <a:p>
            <a:endParaRPr lang="en-US" sz="1400" dirty="0">
              <a:latin typeface="Segoe UI" panose="020B0502040204020203" pitchFamily="34" charset="0"/>
              <a:cs typeface="Segoe UI" panose="020B0502040204020203" pitchFamily="34" charset="0"/>
            </a:endParaRPr>
          </a:p>
          <a:p>
            <a:r>
              <a:rPr lang="en-US" sz="1400" dirty="0">
                <a:latin typeface="Segoe UI" panose="020B0502040204020203" pitchFamily="34" charset="0"/>
                <a:cs typeface="Segoe UI" panose="020B0502040204020203" pitchFamily="34" charset="0"/>
              </a:rPr>
              <a:t>Also shown is pre-register Net A07 connecting from an EMD Pin to a Designator Pin of designator U3 and post-register net BA07 connecting from a Designator Pin of designator U3 to Designator Pins of designators U4, U5, U7, and U8 as well as termination resistor RN13 connecting to the VTT rail.</a:t>
            </a:r>
          </a:p>
        </p:txBody>
      </p:sp>
    </p:spTree>
    <p:extLst>
      <p:ext uri="{BB962C8B-B14F-4D97-AF65-F5344CB8AC3E}">
        <p14:creationId xmlns:p14="http://schemas.microsoft.com/office/powerpoint/2010/main" val="3747094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666EA5-B409-41B6-BD94-1E17A628C528}"/>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BFF9E9-13A3-4006-B061-4BCDBA656511}"/>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62EA5B04-5E24-432F-B472-C40F979BD531}"/>
              </a:ext>
            </a:extLst>
          </p:cNvPr>
          <p:cNvSpPr>
            <a:spLocks noGrp="1"/>
          </p:cNvSpPr>
          <p:nvPr>
            <p:ph type="sldNum" sz="quarter" idx="4"/>
          </p:nvPr>
        </p:nvSpPr>
        <p:spPr/>
        <p:txBody>
          <a:bodyPr/>
          <a:lstStyle/>
          <a:p>
            <a:pPr algn="l"/>
            <a:fld id="{0D904593-1668-4B95-BA96-EF3EF43EDF4E}" type="slidenum">
              <a:rPr lang="en-US" smtClean="0"/>
              <a:pPr algn="l"/>
              <a:t>3</a:t>
            </a:fld>
            <a:endParaRPr lang="en-US" dirty="0"/>
          </a:p>
        </p:txBody>
      </p:sp>
      <p:sp>
        <p:nvSpPr>
          <p:cNvPr id="5" name="Footer Placeholder 4">
            <a:extLst>
              <a:ext uri="{FF2B5EF4-FFF2-40B4-BE49-F238E27FC236}">
                <a16:creationId xmlns:a16="http://schemas.microsoft.com/office/drawing/2014/main" id="{8026EFC8-E612-47A6-A016-B83FDE58FA63}"/>
              </a:ext>
            </a:extLst>
          </p:cNvPr>
          <p:cNvSpPr>
            <a:spLocks noGrp="1"/>
          </p:cNvSpPr>
          <p:nvPr>
            <p:ph type="ftr" sz="quarter" idx="15"/>
          </p:nvPr>
        </p:nvSpPr>
        <p:spPr/>
        <p:txBody>
          <a:bodyPr/>
          <a:lstStyle/>
          <a:p>
            <a:r>
              <a:rPr lang="en-US"/>
              <a:t>|  Micron Confidential</a:t>
            </a:r>
            <a:endParaRPr lang="en-US" dirty="0"/>
          </a:p>
        </p:txBody>
      </p:sp>
      <p:grpSp>
        <p:nvGrpSpPr>
          <p:cNvPr id="37" name="Group 36">
            <a:extLst>
              <a:ext uri="{FF2B5EF4-FFF2-40B4-BE49-F238E27FC236}">
                <a16:creationId xmlns:a16="http://schemas.microsoft.com/office/drawing/2014/main" id="{1C287730-4A32-46D6-AB89-4F4AEBC9B8DD}"/>
              </a:ext>
            </a:extLst>
          </p:cNvPr>
          <p:cNvGrpSpPr/>
          <p:nvPr/>
        </p:nvGrpSpPr>
        <p:grpSpPr>
          <a:xfrm>
            <a:off x="4639678" y="390698"/>
            <a:ext cx="3411407" cy="3536106"/>
            <a:chOff x="4174165" y="1512916"/>
            <a:chExt cx="3411407" cy="3536106"/>
          </a:xfrm>
        </p:grpSpPr>
        <p:pic>
          <p:nvPicPr>
            <p:cNvPr id="6" name="Picture 5">
              <a:extLst>
                <a:ext uri="{FF2B5EF4-FFF2-40B4-BE49-F238E27FC236}">
                  <a16:creationId xmlns:a16="http://schemas.microsoft.com/office/drawing/2014/main" id="{0649B311-E04E-4916-9ECE-D376557F6466}"/>
                </a:ext>
              </a:extLst>
            </p:cNvPr>
            <p:cNvPicPr>
              <a:picLocks noChangeAspect="1"/>
            </p:cNvPicPr>
            <p:nvPr/>
          </p:nvPicPr>
          <p:blipFill>
            <a:blip r:embed="rId2"/>
            <a:stretch>
              <a:fillRect/>
            </a:stretch>
          </p:blipFill>
          <p:spPr>
            <a:xfrm>
              <a:off x="4503678" y="1619088"/>
              <a:ext cx="2752381" cy="2971429"/>
            </a:xfrm>
            <a:prstGeom prst="rect">
              <a:avLst/>
            </a:prstGeom>
          </p:spPr>
        </p:pic>
        <p:cxnSp>
          <p:nvCxnSpPr>
            <p:cNvPr id="7" name="Straight Arrow Connector 6">
              <a:extLst>
                <a:ext uri="{FF2B5EF4-FFF2-40B4-BE49-F238E27FC236}">
                  <a16:creationId xmlns:a16="http://schemas.microsoft.com/office/drawing/2014/main" id="{0E04A0A6-5C05-4B62-9330-C59EA004145F}"/>
                </a:ext>
              </a:extLst>
            </p:cNvPr>
            <p:cNvCxnSpPr>
              <a:cxnSpLocks/>
            </p:cNvCxnSpPr>
            <p:nvPr/>
          </p:nvCxnSpPr>
          <p:spPr>
            <a:xfrm flipH="1" flipV="1">
              <a:off x="5240445" y="4173807"/>
              <a:ext cx="206088" cy="5288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9E66A3B-19C5-48CF-A676-8FAE160E34EC}"/>
                </a:ext>
              </a:extLst>
            </p:cNvPr>
            <p:cNvSpPr txBox="1"/>
            <p:nvPr/>
          </p:nvSpPr>
          <p:spPr>
            <a:xfrm>
              <a:off x="4534518" y="4650492"/>
              <a:ext cx="2134477" cy="338554"/>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EMD Pin 211</a:t>
              </a:r>
            </a:p>
          </p:txBody>
        </p:sp>
        <p:sp>
          <p:nvSpPr>
            <p:cNvPr id="9" name="TextBox 8">
              <a:extLst>
                <a:ext uri="{FF2B5EF4-FFF2-40B4-BE49-F238E27FC236}">
                  <a16:creationId xmlns:a16="http://schemas.microsoft.com/office/drawing/2014/main" id="{2BB0D90C-925F-461E-A723-18E743187451}"/>
                </a:ext>
              </a:extLst>
            </p:cNvPr>
            <p:cNvSpPr txBox="1"/>
            <p:nvPr/>
          </p:nvSpPr>
          <p:spPr>
            <a:xfrm>
              <a:off x="4429357" y="3074479"/>
              <a:ext cx="51820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R123</a:t>
              </a:r>
            </a:p>
          </p:txBody>
        </p:sp>
        <p:cxnSp>
          <p:nvCxnSpPr>
            <p:cNvPr id="10" name="Straight Arrow Connector 9">
              <a:extLst>
                <a:ext uri="{FF2B5EF4-FFF2-40B4-BE49-F238E27FC236}">
                  <a16:creationId xmlns:a16="http://schemas.microsoft.com/office/drawing/2014/main" id="{6E10413B-4084-48DB-9154-1AB74DB470FC}"/>
                </a:ext>
              </a:extLst>
            </p:cNvPr>
            <p:cNvCxnSpPr>
              <a:cxnSpLocks/>
            </p:cNvCxnSpPr>
            <p:nvPr/>
          </p:nvCxnSpPr>
          <p:spPr>
            <a:xfrm flipH="1" flipV="1">
              <a:off x="5552851" y="3146367"/>
              <a:ext cx="327017" cy="464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203A1FD-62BB-4D98-8B71-92A15F3965BB}"/>
                </a:ext>
              </a:extLst>
            </p:cNvPr>
            <p:cNvSpPr txBox="1"/>
            <p:nvPr/>
          </p:nvSpPr>
          <p:spPr>
            <a:xfrm>
              <a:off x="5818773" y="3511114"/>
              <a:ext cx="87297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A07r</a:t>
              </a:r>
            </a:p>
          </p:txBody>
        </p:sp>
        <p:cxnSp>
          <p:nvCxnSpPr>
            <p:cNvPr id="15" name="Straight Arrow Connector 14">
              <a:extLst>
                <a:ext uri="{FF2B5EF4-FFF2-40B4-BE49-F238E27FC236}">
                  <a16:creationId xmlns:a16="http://schemas.microsoft.com/office/drawing/2014/main" id="{E504C22E-592F-4513-871B-4A254E7E3DCC}"/>
                </a:ext>
              </a:extLst>
            </p:cNvPr>
            <p:cNvCxnSpPr>
              <a:cxnSpLocks/>
            </p:cNvCxnSpPr>
            <p:nvPr/>
          </p:nvCxnSpPr>
          <p:spPr>
            <a:xfrm>
              <a:off x="4807258" y="3700110"/>
              <a:ext cx="323095"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DAE7A27-88B5-41B9-8E37-6D8153712FA2}"/>
                </a:ext>
              </a:extLst>
            </p:cNvPr>
            <p:cNvSpPr txBox="1"/>
            <p:nvPr/>
          </p:nvSpPr>
          <p:spPr>
            <a:xfrm>
              <a:off x="4174165" y="3569305"/>
              <a:ext cx="720706"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a:t>
              </a:r>
            </a:p>
          </p:txBody>
        </p:sp>
        <p:cxnSp>
          <p:nvCxnSpPr>
            <p:cNvPr id="26" name="Straight Arrow Connector 25">
              <a:extLst>
                <a:ext uri="{FF2B5EF4-FFF2-40B4-BE49-F238E27FC236}">
                  <a16:creationId xmlns:a16="http://schemas.microsoft.com/office/drawing/2014/main" id="{A9B82475-3544-4AFF-9A3B-3C00CB133036}"/>
                </a:ext>
              </a:extLst>
            </p:cNvPr>
            <p:cNvCxnSpPr>
              <a:cxnSpLocks/>
            </p:cNvCxnSpPr>
            <p:nvPr/>
          </p:nvCxnSpPr>
          <p:spPr>
            <a:xfrm>
              <a:off x="4861619" y="3227296"/>
              <a:ext cx="171878" cy="1891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DBCFFB6-7661-41A7-965E-5438FAB957F9}"/>
                </a:ext>
              </a:extLst>
            </p:cNvPr>
            <p:cNvSpPr txBox="1"/>
            <p:nvPr/>
          </p:nvSpPr>
          <p:spPr>
            <a:xfrm>
              <a:off x="6004422" y="2272714"/>
              <a:ext cx="1581150"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a:t>
              </a:r>
            </a:p>
            <a:p>
              <a:pPr algn="ctr"/>
              <a:r>
                <a:rPr lang="en-US" sz="1600" dirty="0">
                  <a:solidFill>
                    <a:schemeClr val="tx2"/>
                  </a:solidFill>
                  <a:latin typeface="Segoe UI" panose="020B0502040204020203" pitchFamily="34" charset="0"/>
                  <a:cs typeface="Segoe UI" panose="020B0502040204020203" pitchFamily="34" charset="0"/>
                </a:rPr>
                <a:t>U3.W1</a:t>
              </a:r>
            </a:p>
          </p:txBody>
        </p:sp>
        <p:cxnSp>
          <p:nvCxnSpPr>
            <p:cNvPr id="33" name="Straight Arrow Connector 32">
              <a:extLst>
                <a:ext uri="{FF2B5EF4-FFF2-40B4-BE49-F238E27FC236}">
                  <a16:creationId xmlns:a16="http://schemas.microsoft.com/office/drawing/2014/main" id="{80AEDABD-5F01-4BA4-A7F3-FD1A654DFEF2}"/>
                </a:ext>
              </a:extLst>
            </p:cNvPr>
            <p:cNvCxnSpPr>
              <a:cxnSpLocks/>
            </p:cNvCxnSpPr>
            <p:nvPr/>
          </p:nvCxnSpPr>
          <p:spPr>
            <a:xfrm flipH="1">
              <a:off x="6089045" y="2701634"/>
              <a:ext cx="196711" cy="3408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7C9C2733-2F60-4B96-9EC4-DD942385A0E2}"/>
                </a:ext>
              </a:extLst>
            </p:cNvPr>
            <p:cNvSpPr/>
            <p:nvPr/>
          </p:nvSpPr>
          <p:spPr>
            <a:xfrm>
              <a:off x="4174166" y="1512916"/>
              <a:ext cx="3340540" cy="353610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grpSp>
      <p:sp>
        <p:nvSpPr>
          <p:cNvPr id="38" name="TextBox 37">
            <a:extLst>
              <a:ext uri="{FF2B5EF4-FFF2-40B4-BE49-F238E27FC236}">
                <a16:creationId xmlns:a16="http://schemas.microsoft.com/office/drawing/2014/main" id="{E0EB988F-A890-41F3-832C-CA8D6BABD1A7}"/>
              </a:ext>
            </a:extLst>
          </p:cNvPr>
          <p:cNvSpPr txBox="1"/>
          <p:nvPr/>
        </p:nvSpPr>
        <p:spPr>
          <a:xfrm>
            <a:off x="2369127" y="4538749"/>
            <a:ext cx="8570422" cy="1815882"/>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Y (Zoomed area of Figure X)</a:t>
            </a:r>
          </a:p>
          <a:p>
            <a:endParaRPr lang="en-US" sz="1400" dirty="0">
              <a:latin typeface="Segoe UI" panose="020B0502040204020203" pitchFamily="34" charset="0"/>
              <a:cs typeface="Segoe UI" panose="020B0502040204020203" pitchFamily="34" charset="0"/>
            </a:endParaRPr>
          </a:p>
          <a:p>
            <a:r>
              <a:rPr lang="en-US" sz="1400" dirty="0">
                <a:latin typeface="Segoe UI" panose="020B0502040204020203" pitchFamily="34" charset="0"/>
                <a:cs typeface="Segoe UI" panose="020B0502040204020203" pitchFamily="34" charset="0"/>
              </a:rPr>
              <a:t>The extended net A07 can be modeled two ways:</a:t>
            </a:r>
          </a:p>
          <a:p>
            <a:pPr marL="342900" indent="-342900">
              <a:buFont typeface="+mj-lt"/>
              <a:buAutoNum type="arabicPeriod"/>
            </a:pPr>
            <a:r>
              <a:rPr lang="en-US" sz="1400" dirty="0">
                <a:latin typeface="Segoe UI" panose="020B0502040204020203" pitchFamily="34" charset="0"/>
                <a:cs typeface="Segoe UI" panose="020B0502040204020203" pitchFamily="34" charset="0"/>
              </a:rPr>
              <a:t>One EMD Model defining only terminals for EMD Pin 211 and Designator Pin U3.W1.  The EMD Model contains the complete signal path of net A07, the series resistor R123, and net A07r.</a:t>
            </a:r>
          </a:p>
          <a:p>
            <a:pPr marL="342900" indent="-342900">
              <a:buFont typeface="+mj-lt"/>
              <a:buAutoNum type="arabicPeriod"/>
            </a:pPr>
            <a:r>
              <a:rPr lang="en-US" sz="1400" dirty="0">
                <a:latin typeface="Segoe UI" panose="020B0502040204020203" pitchFamily="34" charset="0"/>
                <a:cs typeface="Segoe UI" panose="020B0502040204020203" pitchFamily="34" charset="0"/>
              </a:rPr>
              <a:t>One EMD Model or multiple EMD Models contained with an EMD Set that include terminals for EMD Pin 211 and Designator Pin U3.W1 and two terminals for the pins of the series resistor.  The resistor would be assigned a designator (R123) referencing an IBIS component.</a:t>
            </a:r>
          </a:p>
        </p:txBody>
      </p:sp>
    </p:spTree>
    <p:extLst>
      <p:ext uri="{BB962C8B-B14F-4D97-AF65-F5344CB8AC3E}">
        <p14:creationId xmlns:p14="http://schemas.microsoft.com/office/powerpoint/2010/main" val="143091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79AF33-49E0-4B23-8837-DD5539BB50A4}"/>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37D35D-086E-4F3D-B172-CC789FE12877}"/>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8FD44D2A-9B07-4A1F-9E2E-8BA3ED324A1D}"/>
              </a:ext>
            </a:extLst>
          </p:cNvPr>
          <p:cNvSpPr>
            <a:spLocks noGrp="1"/>
          </p:cNvSpPr>
          <p:nvPr>
            <p:ph type="sldNum" sz="quarter" idx="4"/>
          </p:nvPr>
        </p:nvSpPr>
        <p:spPr/>
        <p:txBody>
          <a:bodyPr/>
          <a:lstStyle/>
          <a:p>
            <a:pPr algn="l"/>
            <a:fld id="{0D904593-1668-4B95-BA96-EF3EF43EDF4E}" type="slidenum">
              <a:rPr lang="en-US" smtClean="0"/>
              <a:pPr algn="l"/>
              <a:t>4</a:t>
            </a:fld>
            <a:endParaRPr lang="en-US" dirty="0"/>
          </a:p>
        </p:txBody>
      </p:sp>
      <p:sp>
        <p:nvSpPr>
          <p:cNvPr id="5" name="Footer Placeholder 4">
            <a:extLst>
              <a:ext uri="{FF2B5EF4-FFF2-40B4-BE49-F238E27FC236}">
                <a16:creationId xmlns:a16="http://schemas.microsoft.com/office/drawing/2014/main" id="{9ED026C9-6817-44C2-9037-B1FF6C021FE8}"/>
              </a:ext>
            </a:extLst>
          </p:cNvPr>
          <p:cNvSpPr>
            <a:spLocks noGrp="1"/>
          </p:cNvSpPr>
          <p:nvPr>
            <p:ph type="ftr" sz="quarter" idx="15"/>
          </p:nvPr>
        </p:nvSpPr>
        <p:spPr/>
        <p:txBody>
          <a:bodyPr/>
          <a:lstStyle/>
          <a:p>
            <a:r>
              <a:rPr lang="en-US"/>
              <a:t>|  Micron Confidential</a:t>
            </a:r>
            <a:endParaRPr lang="en-US" dirty="0"/>
          </a:p>
        </p:txBody>
      </p:sp>
      <p:pic>
        <p:nvPicPr>
          <p:cNvPr id="6" name="Picture 5">
            <a:extLst>
              <a:ext uri="{FF2B5EF4-FFF2-40B4-BE49-F238E27FC236}">
                <a16:creationId xmlns:a16="http://schemas.microsoft.com/office/drawing/2014/main" id="{E696D8BD-2985-49EE-BCAA-99A06AC629E2}"/>
              </a:ext>
            </a:extLst>
          </p:cNvPr>
          <p:cNvPicPr>
            <a:picLocks noChangeAspect="1"/>
          </p:cNvPicPr>
          <p:nvPr/>
        </p:nvPicPr>
        <p:blipFill>
          <a:blip r:embed="rId2"/>
          <a:stretch>
            <a:fillRect/>
          </a:stretch>
        </p:blipFill>
        <p:spPr>
          <a:xfrm>
            <a:off x="2342984" y="2273162"/>
            <a:ext cx="7057143" cy="1009524"/>
          </a:xfrm>
          <a:prstGeom prst="rect">
            <a:avLst/>
          </a:prstGeom>
        </p:spPr>
      </p:pic>
      <p:cxnSp>
        <p:nvCxnSpPr>
          <p:cNvPr id="7" name="Straight Arrow Connector 6">
            <a:extLst>
              <a:ext uri="{FF2B5EF4-FFF2-40B4-BE49-F238E27FC236}">
                <a16:creationId xmlns:a16="http://schemas.microsoft.com/office/drawing/2014/main" id="{8E7A2744-F046-4CD7-9C73-9C7F79C429D4}"/>
              </a:ext>
            </a:extLst>
          </p:cNvPr>
          <p:cNvCxnSpPr>
            <a:cxnSpLocks/>
          </p:cNvCxnSpPr>
          <p:nvPr/>
        </p:nvCxnSpPr>
        <p:spPr>
          <a:xfrm flipH="1">
            <a:off x="2942705" y="2335876"/>
            <a:ext cx="74815" cy="3657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2B7C4C2-B2BE-4334-8E59-3212DCE6567F}"/>
              </a:ext>
            </a:extLst>
          </p:cNvPr>
          <p:cNvSpPr txBox="1"/>
          <p:nvPr/>
        </p:nvSpPr>
        <p:spPr>
          <a:xfrm>
            <a:off x="1940409" y="1874211"/>
            <a:ext cx="2154221" cy="461665"/>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U3.B11</a:t>
            </a:r>
          </a:p>
          <a:p>
            <a:pPr algn="ctr"/>
            <a:r>
              <a:rPr lang="en-US" sz="1200" dirty="0">
                <a:solidFill>
                  <a:schemeClr val="tx2"/>
                </a:solidFill>
                <a:latin typeface="Segoe UI" panose="020B0502040204020203" pitchFamily="34" charset="0"/>
                <a:cs typeface="Segoe UI" panose="020B0502040204020203" pitchFamily="34" charset="0"/>
              </a:rPr>
              <a:t>Net: BA07</a:t>
            </a:r>
            <a:endParaRPr lang="en-US" sz="1600" dirty="0">
              <a:solidFill>
                <a:schemeClr val="tx2"/>
              </a:solidFill>
              <a:latin typeface="Segoe UI" panose="020B0502040204020203" pitchFamily="34" charset="0"/>
              <a:cs typeface="Segoe UI" panose="020B0502040204020203" pitchFamily="34" charset="0"/>
            </a:endParaRPr>
          </a:p>
        </p:txBody>
      </p:sp>
      <p:sp>
        <p:nvSpPr>
          <p:cNvPr id="9" name="Rectangle 8">
            <a:extLst>
              <a:ext uri="{FF2B5EF4-FFF2-40B4-BE49-F238E27FC236}">
                <a16:creationId xmlns:a16="http://schemas.microsoft.com/office/drawing/2014/main" id="{C04C71FE-C667-434F-B3D4-5C120FCA98E6}"/>
              </a:ext>
            </a:extLst>
          </p:cNvPr>
          <p:cNvSpPr/>
          <p:nvPr/>
        </p:nvSpPr>
        <p:spPr>
          <a:xfrm>
            <a:off x="2158785" y="1874211"/>
            <a:ext cx="7550479" cy="175985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43AD5C18-467F-450B-96E0-EB326F0FA1CD}"/>
              </a:ext>
            </a:extLst>
          </p:cNvPr>
          <p:cNvSpPr txBox="1"/>
          <p:nvPr/>
        </p:nvSpPr>
        <p:spPr>
          <a:xfrm>
            <a:off x="1810789" y="3873877"/>
            <a:ext cx="8570422" cy="738664"/>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Z (Zoomed area of Figure X): Post-register net BA07 connects from the Register’s Designator Pin U3.B11 to the DDR4 </a:t>
            </a:r>
            <a:r>
              <a:rPr lang="en-US" sz="1400" dirty="0" err="1">
                <a:latin typeface="Segoe UI" panose="020B0502040204020203" pitchFamily="34" charset="0"/>
                <a:cs typeface="Segoe UI" panose="020B0502040204020203" pitchFamily="34" charset="0"/>
              </a:rPr>
              <a:t>DRAMs’</a:t>
            </a:r>
            <a:r>
              <a:rPr lang="en-US" sz="1400" dirty="0">
                <a:latin typeface="Segoe UI" panose="020B0502040204020203" pitchFamily="34" charset="0"/>
                <a:cs typeface="Segoe UI" panose="020B0502040204020203" pitchFamily="34" charset="0"/>
              </a:rPr>
              <a:t> Designator Pins U4.M8, U5.M8, U7.M8, and U8.M8 as well as to one Designator Pin of the termination resistor RN13.  RN13 terminates the signal to the VTT rail.</a:t>
            </a:r>
          </a:p>
        </p:txBody>
      </p:sp>
      <p:cxnSp>
        <p:nvCxnSpPr>
          <p:cNvPr id="15" name="Straight Arrow Connector 14">
            <a:extLst>
              <a:ext uri="{FF2B5EF4-FFF2-40B4-BE49-F238E27FC236}">
                <a16:creationId xmlns:a16="http://schemas.microsoft.com/office/drawing/2014/main" id="{90E818BE-8148-48B8-A40C-52B7DA0CD1D5}"/>
              </a:ext>
            </a:extLst>
          </p:cNvPr>
          <p:cNvCxnSpPr>
            <a:cxnSpLocks/>
          </p:cNvCxnSpPr>
          <p:nvPr/>
        </p:nvCxnSpPr>
        <p:spPr>
          <a:xfrm flipV="1">
            <a:off x="4389120" y="3026673"/>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D325BAA-1A79-4FE4-9916-626BEB02F20C}"/>
              </a:ext>
            </a:extLst>
          </p:cNvPr>
          <p:cNvSpPr txBox="1"/>
          <p:nvPr/>
        </p:nvSpPr>
        <p:spPr>
          <a:xfrm>
            <a:off x="3183774" y="3344482"/>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U4.M8</a:t>
            </a:r>
          </a:p>
        </p:txBody>
      </p:sp>
      <p:cxnSp>
        <p:nvCxnSpPr>
          <p:cNvPr id="17" name="Straight Arrow Connector 16">
            <a:extLst>
              <a:ext uri="{FF2B5EF4-FFF2-40B4-BE49-F238E27FC236}">
                <a16:creationId xmlns:a16="http://schemas.microsoft.com/office/drawing/2014/main" id="{B8B685CE-D64D-474E-A322-BEA4E92F999E}"/>
              </a:ext>
            </a:extLst>
          </p:cNvPr>
          <p:cNvCxnSpPr>
            <a:cxnSpLocks/>
          </p:cNvCxnSpPr>
          <p:nvPr/>
        </p:nvCxnSpPr>
        <p:spPr>
          <a:xfrm>
            <a:off x="5337995" y="2273161"/>
            <a:ext cx="339598"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0380161-6542-4870-96D8-7FE4AC6BE8D8}"/>
              </a:ext>
            </a:extLst>
          </p:cNvPr>
          <p:cNvSpPr txBox="1"/>
          <p:nvPr/>
        </p:nvSpPr>
        <p:spPr>
          <a:xfrm>
            <a:off x="4117356" y="1845599"/>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U8.M8</a:t>
            </a:r>
          </a:p>
        </p:txBody>
      </p:sp>
      <p:cxnSp>
        <p:nvCxnSpPr>
          <p:cNvPr id="19" name="Straight Arrow Connector 18">
            <a:extLst>
              <a:ext uri="{FF2B5EF4-FFF2-40B4-BE49-F238E27FC236}">
                <a16:creationId xmlns:a16="http://schemas.microsoft.com/office/drawing/2014/main" id="{035E6282-6A0B-435C-AB35-AFEB17C10504}"/>
              </a:ext>
            </a:extLst>
          </p:cNvPr>
          <p:cNvCxnSpPr>
            <a:cxnSpLocks/>
          </p:cNvCxnSpPr>
          <p:nvPr/>
        </p:nvCxnSpPr>
        <p:spPr>
          <a:xfrm>
            <a:off x="7301947" y="2273161"/>
            <a:ext cx="470453"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0271821-3BBC-428B-8BB9-B8DAEA4A8128}"/>
              </a:ext>
            </a:extLst>
          </p:cNvPr>
          <p:cNvSpPr txBox="1"/>
          <p:nvPr/>
        </p:nvSpPr>
        <p:spPr>
          <a:xfrm>
            <a:off x="5905132" y="1846432"/>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U7.M8</a:t>
            </a:r>
          </a:p>
        </p:txBody>
      </p:sp>
      <p:cxnSp>
        <p:nvCxnSpPr>
          <p:cNvPr id="32" name="Straight Arrow Connector 31">
            <a:extLst>
              <a:ext uri="{FF2B5EF4-FFF2-40B4-BE49-F238E27FC236}">
                <a16:creationId xmlns:a16="http://schemas.microsoft.com/office/drawing/2014/main" id="{C8CB82B4-55EA-4C88-B1E9-568C463979B4}"/>
              </a:ext>
            </a:extLst>
          </p:cNvPr>
          <p:cNvCxnSpPr>
            <a:cxnSpLocks/>
          </p:cNvCxnSpPr>
          <p:nvPr/>
        </p:nvCxnSpPr>
        <p:spPr>
          <a:xfrm flipV="1">
            <a:off x="8059353" y="3039261"/>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2BC8AD-E7B3-4D2A-BAA9-7FFF8B50B8A5}"/>
              </a:ext>
            </a:extLst>
          </p:cNvPr>
          <p:cNvSpPr txBox="1"/>
          <p:nvPr/>
        </p:nvSpPr>
        <p:spPr>
          <a:xfrm>
            <a:off x="6854007" y="33570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U5.M8</a:t>
            </a:r>
          </a:p>
        </p:txBody>
      </p:sp>
      <p:sp>
        <p:nvSpPr>
          <p:cNvPr id="34" name="TextBox 33">
            <a:extLst>
              <a:ext uri="{FF2B5EF4-FFF2-40B4-BE49-F238E27FC236}">
                <a16:creationId xmlns:a16="http://schemas.microsoft.com/office/drawing/2014/main" id="{EDF28417-5BEE-4324-9A0E-1B549AFE73A5}"/>
              </a:ext>
            </a:extLst>
          </p:cNvPr>
          <p:cNvSpPr txBox="1"/>
          <p:nvPr/>
        </p:nvSpPr>
        <p:spPr>
          <a:xfrm>
            <a:off x="7772400" y="19589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RN13.7</a:t>
            </a:r>
          </a:p>
        </p:txBody>
      </p:sp>
      <p:cxnSp>
        <p:nvCxnSpPr>
          <p:cNvPr id="35" name="Straight Arrow Connector 34">
            <a:extLst>
              <a:ext uri="{FF2B5EF4-FFF2-40B4-BE49-F238E27FC236}">
                <a16:creationId xmlns:a16="http://schemas.microsoft.com/office/drawing/2014/main" id="{963E5BDC-4B05-4275-A8B0-5BE3BE5A1935}"/>
              </a:ext>
            </a:extLst>
          </p:cNvPr>
          <p:cNvCxnSpPr>
            <a:cxnSpLocks/>
          </p:cNvCxnSpPr>
          <p:nvPr/>
        </p:nvCxnSpPr>
        <p:spPr>
          <a:xfrm flipH="1">
            <a:off x="8528858" y="2198778"/>
            <a:ext cx="273912" cy="6441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86BC91F-0E2F-4328-8B5D-4E91AA3893F2}"/>
              </a:ext>
            </a:extLst>
          </p:cNvPr>
          <p:cNvSpPr txBox="1"/>
          <p:nvPr/>
        </p:nvSpPr>
        <p:spPr>
          <a:xfrm>
            <a:off x="4607979" y="2011877"/>
            <a:ext cx="3121632"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(U7 and U8 not shown, on back side)</a:t>
            </a:r>
          </a:p>
        </p:txBody>
      </p:sp>
    </p:spTree>
    <p:extLst>
      <p:ext uri="{BB962C8B-B14F-4D97-AF65-F5344CB8AC3E}">
        <p14:creationId xmlns:p14="http://schemas.microsoft.com/office/powerpoint/2010/main" val="558755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5</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262328"/>
            <a:ext cx="11557416" cy="400110"/>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1 (Embedded Resistors) 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781987"/>
            <a:ext cx="4601980" cy="5801588"/>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9</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Map]</a:t>
            </a:r>
          </a:p>
          <a:p>
            <a:r>
              <a:rPr lang="en-US" sz="800" dirty="0">
                <a:solidFill>
                  <a:schemeClr val="tx2"/>
                </a:solidFill>
                <a:latin typeface="Courier New" panose="02070309020205020404" pitchFamily="49" charset="0"/>
                <a:cs typeface="Courier New" panose="02070309020205020404" pitchFamily="49" charset="0"/>
              </a:rPr>
              <a:t>U3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U4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U5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U7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U8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[End EMD Designator Map]</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[End Designator Pin List]</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p>
          <a:p>
            <a:endParaRPr lang="en-US" sz="11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5406452" y="781987"/>
            <a:ext cx="4601980" cy="4816703"/>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p>
          <a:p>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8990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6</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262328"/>
            <a:ext cx="11557416" cy="400110"/>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2 (External Resistors) 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781987"/>
            <a:ext cx="4601980" cy="5509200"/>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9</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Map]</a:t>
            </a:r>
          </a:p>
          <a:p>
            <a:r>
              <a:rPr lang="en-US" sz="800" dirty="0">
                <a:solidFill>
                  <a:schemeClr val="tx2"/>
                </a:solidFill>
                <a:latin typeface="Courier New" panose="02070309020205020404" pitchFamily="49" charset="0"/>
                <a:cs typeface="Courier New" panose="02070309020205020404" pitchFamily="49" charset="0"/>
              </a:rPr>
              <a:t>U3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U4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U5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U7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U8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R123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RES_22OHM</a:t>
            </a:r>
          </a:p>
          <a:p>
            <a:r>
              <a:rPr lang="en-US" sz="800" dirty="0">
                <a:solidFill>
                  <a:schemeClr val="tx2"/>
                </a:solidFill>
                <a:latin typeface="Courier New" panose="02070309020205020404" pitchFamily="49" charset="0"/>
                <a:cs typeface="Courier New" panose="02070309020205020404" pitchFamily="49" charset="0"/>
              </a:rPr>
              <a:t>RN13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RPACK4_33OHM</a:t>
            </a:r>
          </a:p>
          <a:p>
            <a:r>
              <a:rPr lang="en-US" sz="800" dirty="0">
                <a:solidFill>
                  <a:schemeClr val="tx2"/>
                </a:solidFill>
                <a:latin typeface="Courier New" panose="02070309020205020404" pitchFamily="49" charset="0"/>
                <a:cs typeface="Courier New" panose="02070309020205020404" pitchFamily="49" charset="0"/>
              </a:rPr>
              <a:t>[End EMD Designator Map]</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R123.1                A07</a:t>
            </a:r>
          </a:p>
          <a:p>
            <a:r>
              <a:rPr lang="en-US" sz="800" dirty="0">
                <a:solidFill>
                  <a:schemeClr val="tx2"/>
                </a:solidFill>
                <a:latin typeface="Courier New" panose="02070309020205020404" pitchFamily="49" charset="0"/>
                <a:cs typeface="Courier New" panose="02070309020205020404" pitchFamily="49" charset="0"/>
              </a:rPr>
              <a:t>R123.2                A07</a:t>
            </a:r>
          </a:p>
          <a:p>
            <a:r>
              <a:rPr lang="en-US" sz="800" dirty="0">
                <a:solidFill>
                  <a:schemeClr val="tx2"/>
                </a:solidFill>
                <a:latin typeface="Courier New" panose="02070309020205020404" pitchFamily="49" charset="0"/>
                <a:cs typeface="Courier New" panose="02070309020205020404" pitchFamily="49" charset="0"/>
              </a:rPr>
              <a:t>RN13.2                VTT          POWER</a:t>
            </a:r>
          </a:p>
          <a:p>
            <a:r>
              <a:rPr lang="en-US" sz="800" dirty="0">
                <a:solidFill>
                  <a:schemeClr val="tx2"/>
                </a:solidFill>
                <a:latin typeface="Courier New" panose="02070309020205020404" pitchFamily="49" charset="0"/>
                <a:cs typeface="Courier New" panose="02070309020205020404" pitchFamily="49" charset="0"/>
              </a:rPr>
              <a:t>RN13.7                BA07</a:t>
            </a:r>
          </a:p>
          <a:p>
            <a:r>
              <a:rPr lang="en-US" sz="800" dirty="0">
                <a:solidFill>
                  <a:schemeClr val="tx2"/>
                </a:solidFill>
                <a:latin typeface="Courier New" panose="02070309020205020404" pitchFamily="49" charset="0"/>
                <a:cs typeface="Courier New" panose="02070309020205020404" pitchFamily="49" charset="0"/>
              </a:rPr>
              <a:t>[End Designator Pin List]</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5406452" y="781987"/>
            <a:ext cx="4601980" cy="5801588"/>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endParaRPr lang="en-US" sz="1100" dirty="0">
              <a:solidFill>
                <a:schemeClr val="tx2"/>
              </a:solidFill>
              <a:latin typeface="Courier New" panose="02070309020205020404" pitchFamily="49" charset="0"/>
              <a:cs typeface="Courier New" panose="02070309020205020404" pitchFamily="49" charset="0"/>
            </a:endParaRP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8</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R123.1</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R123.2</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16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RN13.7</a:t>
            </a:r>
          </a:p>
          <a:p>
            <a:r>
              <a:rPr lang="en-US" sz="800" dirty="0">
                <a:solidFill>
                  <a:schemeClr val="tx2"/>
                </a:solidFill>
                <a:latin typeface="Courier New" panose="02070309020205020404" pitchFamily="49" charset="0"/>
                <a:cs typeface="Courier New" panose="02070309020205020404" pitchFamily="49" charset="0"/>
              </a:rPr>
              <a:t>17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0058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February 20,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7</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0"/>
            <a:ext cx="11557416" cy="707886"/>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3 (External Resistors, Separate A07, A07R, and POWER Models) </a:t>
            </a:r>
          </a:p>
          <a:p>
            <a:pPr algn="ctr"/>
            <a:r>
              <a:rPr lang="en-US" sz="2000" dirty="0">
                <a:solidFill>
                  <a:schemeClr val="tx2"/>
                </a:solidFill>
                <a:latin typeface="Segoe UI" panose="020B0502040204020203" pitchFamily="34" charset="0"/>
                <a:cs typeface="Segoe UI" panose="020B0502040204020203" pitchFamily="34" charset="0"/>
              </a:rPr>
              <a:t>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781987"/>
            <a:ext cx="3642610" cy="5509200"/>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[Begin EMD] DDR4_RDIMM</a:t>
            </a:r>
          </a:p>
          <a:p>
            <a:r>
              <a:rPr lang="en-US" sz="800" dirty="0">
                <a:solidFill>
                  <a:schemeClr val="tx2"/>
                </a:solidFill>
                <a:latin typeface="Courier New" panose="02070309020205020404" pitchFamily="49" charset="0"/>
                <a:cs typeface="Courier New" panose="02070309020205020404" pitchFamily="49" charset="0"/>
              </a:rPr>
              <a:t>[Number of EMD Pins] 9</a:t>
            </a:r>
          </a:p>
          <a:p>
            <a:r>
              <a:rPr lang="en-US" sz="800" dirty="0">
                <a:solidFill>
                  <a:schemeClr val="tx2"/>
                </a:solidFill>
                <a:latin typeface="Courier New" panose="02070309020205020404" pitchFamily="49" charset="0"/>
                <a:cs typeface="Courier New" panose="02070309020205020404" pitchFamily="49" charset="0"/>
              </a:rPr>
              <a:t>[EMD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s-US" sz="800" dirty="0">
                <a:solidFill>
                  <a:schemeClr val="tx2"/>
                </a:solidFill>
                <a:latin typeface="Courier New" panose="02070309020205020404" pitchFamily="49" charset="0"/>
                <a:cs typeface="Courier New" panose="02070309020205020404" pitchFamily="49" charset="0"/>
              </a:rPr>
              <a:t>203            VSS         GND</a:t>
            </a:r>
          </a:p>
          <a:p>
            <a:r>
              <a:rPr lang="es-US" sz="800" dirty="0">
                <a:solidFill>
                  <a:schemeClr val="tx2"/>
                </a:solidFill>
                <a:latin typeface="Courier New" panose="02070309020205020404" pitchFamily="49" charset="0"/>
                <a:cs typeface="Courier New" panose="02070309020205020404" pitchFamily="49" charset="0"/>
              </a:rPr>
              <a:t>211            A07         </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212   </a:t>
            </a:r>
            <a:r>
              <a:rPr lang="es-US" sz="800" dirty="0">
                <a:solidFill>
                  <a:schemeClr val="tx2"/>
                </a:solidFill>
                <a:latin typeface="Courier New" panose="02070309020205020404" pitchFamily="49" charset="0"/>
                <a:cs typeface="Courier New" panose="02070309020205020404" pitchFamily="49" charset="0"/>
              </a:rPr>
              <a:t>         </a:t>
            </a:r>
            <a:r>
              <a:rPr lang="en-US" sz="800" dirty="0">
                <a:solidFill>
                  <a:schemeClr val="tx2"/>
                </a:solidFill>
                <a:latin typeface="Courier New" panose="02070309020205020404" pitchFamily="49" charset="0"/>
                <a:cs typeface="Courier New" panose="02070309020205020404" pitchFamily="49" charset="0"/>
              </a:rPr>
              <a:t>VDD         POWER        VDD1</a:t>
            </a:r>
          </a:p>
          <a:p>
            <a:r>
              <a:rPr lang="en-US" sz="800" dirty="0">
                <a:solidFill>
                  <a:schemeClr val="tx2"/>
                </a:solidFill>
                <a:latin typeface="Courier New" panose="02070309020205020404" pitchFamily="49" charset="0"/>
                <a:cs typeface="Courier New" panose="02070309020205020404" pitchFamily="49" charset="0"/>
              </a:rPr>
              <a:t>223            VTT         POWER</a:t>
            </a:r>
          </a:p>
          <a:p>
            <a:r>
              <a:rPr lang="es-US" sz="800" dirty="0">
                <a:solidFill>
                  <a:schemeClr val="tx2"/>
                </a:solidFill>
                <a:latin typeface="Courier New" panose="02070309020205020404" pitchFamily="49" charset="0"/>
                <a:cs typeface="Courier New" panose="02070309020205020404" pitchFamily="49" charset="0"/>
              </a:rPr>
              <a:t>[</a:t>
            </a:r>
            <a:r>
              <a:rPr lang="es-US" sz="800" dirty="0" err="1">
                <a:solidFill>
                  <a:schemeClr val="tx2"/>
                </a:solidFill>
                <a:latin typeface="Courier New" panose="02070309020205020404" pitchFamily="49" charset="0"/>
                <a:cs typeface="Courier New" panose="02070309020205020404" pitchFamily="49" charset="0"/>
              </a:rPr>
              <a:t>End</a:t>
            </a:r>
            <a:r>
              <a:rPr lang="es-US" sz="800" dirty="0">
                <a:solidFill>
                  <a:schemeClr val="tx2"/>
                </a:solidFill>
                <a:latin typeface="Courier New" panose="02070309020205020404" pitchFamily="49" charset="0"/>
                <a:cs typeface="Courier New" panose="02070309020205020404" pitchFamily="49" charset="0"/>
              </a:rPr>
              <a:t> EMD Pin </a:t>
            </a:r>
            <a:r>
              <a:rPr lang="es-US" sz="800" dirty="0" err="1">
                <a:solidFill>
                  <a:schemeClr val="tx2"/>
                </a:solidFill>
                <a:latin typeface="Courier New" panose="02070309020205020404" pitchFamily="49" charset="0"/>
                <a:cs typeface="Courier New" panose="02070309020205020404" pitchFamily="49" charset="0"/>
              </a:rPr>
              <a:t>List</a:t>
            </a:r>
            <a:r>
              <a:rPr lang="es-US" sz="800" dirty="0">
                <a:solidFill>
                  <a:schemeClr val="tx2"/>
                </a:solidFill>
                <a:latin typeface="Courier New" panose="02070309020205020404" pitchFamily="49" charset="0"/>
                <a:cs typeface="Courier New" panose="02070309020205020404" pitchFamily="49" charset="0"/>
              </a:rPr>
              <a:t>]</a:t>
            </a:r>
          </a:p>
          <a:p>
            <a:endParaRPr lang="es-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Designator Map]</a:t>
            </a:r>
          </a:p>
          <a:p>
            <a:r>
              <a:rPr lang="en-US" sz="800" dirty="0">
                <a:solidFill>
                  <a:schemeClr val="tx2"/>
                </a:solidFill>
                <a:latin typeface="Courier New" panose="02070309020205020404" pitchFamily="49" charset="0"/>
                <a:cs typeface="Courier New" panose="02070309020205020404" pitchFamily="49" charset="0"/>
              </a:rPr>
              <a:t>U3        </a:t>
            </a:r>
            <a:r>
              <a:rPr lang="en-US" sz="800" dirty="0" err="1">
                <a:solidFill>
                  <a:schemeClr val="tx2"/>
                </a:solidFill>
                <a:latin typeface="Courier New" panose="02070309020205020404" pitchFamily="49" charset="0"/>
                <a:cs typeface="Courier New" panose="02070309020205020404" pitchFamily="49" charset="0"/>
              </a:rPr>
              <a:t>register.ibs</a:t>
            </a:r>
            <a:r>
              <a:rPr lang="en-US" sz="800" dirty="0">
                <a:solidFill>
                  <a:schemeClr val="tx2"/>
                </a:solidFill>
                <a:latin typeface="Courier New" panose="02070309020205020404" pitchFamily="49" charset="0"/>
                <a:cs typeface="Courier New" panose="02070309020205020404" pitchFamily="49" charset="0"/>
              </a:rPr>
              <a:t>   DDR4_Register</a:t>
            </a:r>
          </a:p>
          <a:p>
            <a:r>
              <a:rPr lang="en-US" sz="800" dirty="0">
                <a:solidFill>
                  <a:schemeClr val="tx2"/>
                </a:solidFill>
                <a:latin typeface="Courier New" panose="02070309020205020404" pitchFamily="49" charset="0"/>
                <a:cs typeface="Courier New" panose="02070309020205020404" pitchFamily="49" charset="0"/>
              </a:rPr>
              <a:t>U4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U5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U7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U8        </a:t>
            </a:r>
            <a:r>
              <a:rPr lang="en-US" sz="800" dirty="0" err="1">
                <a:solidFill>
                  <a:schemeClr val="tx2"/>
                </a:solidFill>
                <a:latin typeface="Courier New" panose="02070309020205020404" pitchFamily="49" charset="0"/>
                <a:cs typeface="Courier New" panose="02070309020205020404" pitchFamily="49" charset="0"/>
              </a:rPr>
              <a:t>dram.ibs</a:t>
            </a:r>
            <a:r>
              <a:rPr lang="en-US" sz="800" dirty="0">
                <a:solidFill>
                  <a:schemeClr val="tx2"/>
                </a:solidFill>
                <a:latin typeface="Courier New" panose="02070309020205020404" pitchFamily="49" charset="0"/>
                <a:cs typeface="Courier New" panose="02070309020205020404" pitchFamily="49" charset="0"/>
              </a:rPr>
              <a:t>       DDR4_Memory</a:t>
            </a:r>
          </a:p>
          <a:p>
            <a:r>
              <a:rPr lang="en-US" sz="800" dirty="0">
                <a:solidFill>
                  <a:schemeClr val="tx2"/>
                </a:solidFill>
                <a:latin typeface="Courier New" panose="02070309020205020404" pitchFamily="49" charset="0"/>
                <a:cs typeface="Courier New" panose="02070309020205020404" pitchFamily="49" charset="0"/>
              </a:rPr>
              <a:t>R123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RES_22OHM</a:t>
            </a:r>
          </a:p>
          <a:p>
            <a:r>
              <a:rPr lang="en-US" sz="800" dirty="0">
                <a:solidFill>
                  <a:schemeClr val="tx2"/>
                </a:solidFill>
                <a:latin typeface="Courier New" panose="02070309020205020404" pitchFamily="49" charset="0"/>
                <a:cs typeface="Courier New" panose="02070309020205020404" pitchFamily="49" charset="0"/>
              </a:rPr>
              <a:t>RN13      </a:t>
            </a:r>
            <a:r>
              <a:rPr lang="en-US" sz="800" dirty="0" err="1">
                <a:solidFill>
                  <a:schemeClr val="tx2"/>
                </a:solidFill>
                <a:latin typeface="Courier New" panose="02070309020205020404" pitchFamily="49" charset="0"/>
                <a:cs typeface="Courier New" panose="02070309020205020404" pitchFamily="49" charset="0"/>
              </a:rPr>
              <a:t>resistors.ibs</a:t>
            </a:r>
            <a:r>
              <a:rPr lang="en-US" sz="800" dirty="0">
                <a:solidFill>
                  <a:schemeClr val="tx2"/>
                </a:solidFill>
                <a:latin typeface="Courier New" panose="02070309020205020404" pitchFamily="49" charset="0"/>
                <a:cs typeface="Courier New" panose="02070309020205020404" pitchFamily="49" charset="0"/>
              </a:rPr>
              <a:t>  RPACK4_33OHM</a:t>
            </a:r>
          </a:p>
          <a:p>
            <a:r>
              <a:rPr lang="en-US" sz="800" dirty="0">
                <a:solidFill>
                  <a:schemeClr val="tx2"/>
                </a:solidFill>
                <a:latin typeface="Courier New" panose="02070309020205020404" pitchFamily="49" charset="0"/>
                <a:cs typeface="Courier New" panose="02070309020205020404" pitchFamily="49" charset="0"/>
              </a:rPr>
              <a:t>[End EMD Designator Map]</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[Designator Pin List]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signal_type</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U3.B9                 VDD          POWER        VDD1</a:t>
            </a:r>
          </a:p>
          <a:p>
            <a:r>
              <a:rPr lang="en-US" sz="800" dirty="0">
                <a:solidFill>
                  <a:schemeClr val="tx2"/>
                </a:solidFill>
                <a:latin typeface="Courier New" panose="02070309020205020404" pitchFamily="49" charset="0"/>
                <a:cs typeface="Courier New" panose="02070309020205020404" pitchFamily="49" charset="0"/>
              </a:rPr>
              <a:t>U3.B11                BA07</a:t>
            </a:r>
          </a:p>
          <a:p>
            <a:r>
              <a:rPr lang="en-US" sz="800" dirty="0">
                <a:solidFill>
                  <a:schemeClr val="tx2"/>
                </a:solidFill>
                <a:latin typeface="Courier New" panose="02070309020205020404" pitchFamily="49" charset="0"/>
                <a:cs typeface="Courier New" panose="02070309020205020404" pitchFamily="49" charset="0"/>
              </a:rPr>
              <a:t>U3.B12                VSS          GND</a:t>
            </a:r>
          </a:p>
          <a:p>
            <a:r>
              <a:rPr lang="en-US" sz="800" dirty="0">
                <a:solidFill>
                  <a:schemeClr val="tx2"/>
                </a:solidFill>
                <a:latin typeface="Courier New" panose="02070309020205020404" pitchFamily="49" charset="0"/>
                <a:cs typeface="Courier New" panose="02070309020205020404" pitchFamily="49" charset="0"/>
              </a:rPr>
              <a:t>U3.V3                 VDD          POWER        VDD1</a:t>
            </a:r>
          </a:p>
          <a:p>
            <a:r>
              <a:rPr lang="en-US" sz="800" dirty="0">
                <a:solidFill>
                  <a:schemeClr val="tx2"/>
                </a:solidFill>
                <a:latin typeface="Courier New" panose="02070309020205020404" pitchFamily="49" charset="0"/>
                <a:cs typeface="Courier New" panose="02070309020205020404" pitchFamily="49" charset="0"/>
              </a:rPr>
              <a:t>U3.W1                 A07</a:t>
            </a:r>
          </a:p>
          <a:p>
            <a:r>
              <a:rPr lang="en-US" sz="800" dirty="0">
                <a:solidFill>
                  <a:schemeClr val="tx2"/>
                </a:solidFill>
                <a:latin typeface="Courier New" panose="02070309020205020404" pitchFamily="49" charset="0"/>
                <a:cs typeface="Courier New" panose="02070309020205020404" pitchFamily="49" charset="0"/>
              </a:rPr>
              <a:t>U3.W3                 VSS          GND</a:t>
            </a:r>
          </a:p>
          <a:p>
            <a:r>
              <a:rPr lang="en-US" sz="800" dirty="0">
                <a:solidFill>
                  <a:schemeClr val="tx2"/>
                </a:solidFill>
                <a:latin typeface="Courier New" panose="02070309020205020404" pitchFamily="49" charset="0"/>
                <a:cs typeface="Courier New" panose="02070309020205020404" pitchFamily="49" charset="0"/>
              </a:rPr>
              <a:t>U4.K9                 VSS          GND</a:t>
            </a:r>
          </a:p>
          <a:p>
            <a:r>
              <a:rPr lang="en-US" sz="800" dirty="0">
                <a:solidFill>
                  <a:schemeClr val="tx2"/>
                </a:solidFill>
                <a:latin typeface="Courier New" panose="02070309020205020404" pitchFamily="49" charset="0"/>
                <a:cs typeface="Courier New" panose="02070309020205020404" pitchFamily="49" charset="0"/>
              </a:rPr>
              <a:t>U4.M8                 BA07</a:t>
            </a:r>
          </a:p>
          <a:p>
            <a:r>
              <a:rPr lang="en-US" sz="800" dirty="0">
                <a:solidFill>
                  <a:schemeClr val="tx2"/>
                </a:solidFill>
                <a:latin typeface="Courier New" panose="02070309020205020404" pitchFamily="49" charset="0"/>
                <a:cs typeface="Courier New" panose="02070309020205020404" pitchFamily="49" charset="0"/>
              </a:rPr>
              <a:t>U4.N9                 VDD          POWER        VDD1</a:t>
            </a:r>
          </a:p>
          <a:p>
            <a:r>
              <a:rPr lang="en-US" sz="800" dirty="0">
                <a:solidFill>
                  <a:schemeClr val="tx2"/>
                </a:solidFill>
                <a:latin typeface="Courier New" panose="02070309020205020404" pitchFamily="49" charset="0"/>
                <a:cs typeface="Courier New" panose="02070309020205020404" pitchFamily="49" charset="0"/>
              </a:rPr>
              <a:t>U5.K9                 VSS          GND</a:t>
            </a:r>
          </a:p>
          <a:p>
            <a:r>
              <a:rPr lang="en-US" sz="800" dirty="0">
                <a:solidFill>
                  <a:schemeClr val="tx2"/>
                </a:solidFill>
                <a:latin typeface="Courier New" panose="02070309020205020404" pitchFamily="49" charset="0"/>
                <a:cs typeface="Courier New" panose="02070309020205020404" pitchFamily="49" charset="0"/>
              </a:rPr>
              <a:t>U5.M8                 BA07</a:t>
            </a:r>
          </a:p>
          <a:p>
            <a:r>
              <a:rPr lang="en-US" sz="800" dirty="0">
                <a:solidFill>
                  <a:schemeClr val="tx2"/>
                </a:solidFill>
                <a:latin typeface="Courier New" panose="02070309020205020404" pitchFamily="49" charset="0"/>
                <a:cs typeface="Courier New" panose="02070309020205020404" pitchFamily="49" charset="0"/>
              </a:rPr>
              <a:t>U5.N9                 VDD          POWER        VDD1</a:t>
            </a:r>
          </a:p>
          <a:p>
            <a:r>
              <a:rPr lang="en-US" sz="800" dirty="0">
                <a:solidFill>
                  <a:schemeClr val="tx2"/>
                </a:solidFill>
                <a:latin typeface="Courier New" panose="02070309020205020404" pitchFamily="49" charset="0"/>
                <a:cs typeface="Courier New" panose="02070309020205020404" pitchFamily="49" charset="0"/>
              </a:rPr>
              <a:t>U7.K9                 VSS          GND</a:t>
            </a:r>
          </a:p>
          <a:p>
            <a:r>
              <a:rPr lang="en-US" sz="800" dirty="0">
                <a:solidFill>
                  <a:schemeClr val="tx2"/>
                </a:solidFill>
                <a:latin typeface="Courier New" panose="02070309020205020404" pitchFamily="49" charset="0"/>
                <a:cs typeface="Courier New" panose="02070309020205020404" pitchFamily="49" charset="0"/>
              </a:rPr>
              <a:t>U7.M8                 BA07</a:t>
            </a:r>
          </a:p>
          <a:p>
            <a:r>
              <a:rPr lang="en-US" sz="800" dirty="0">
                <a:solidFill>
                  <a:schemeClr val="tx2"/>
                </a:solidFill>
                <a:latin typeface="Courier New" panose="02070309020205020404" pitchFamily="49" charset="0"/>
                <a:cs typeface="Courier New" panose="02070309020205020404" pitchFamily="49" charset="0"/>
              </a:rPr>
              <a:t>U7.N9                 VDD          POWER        VDD1</a:t>
            </a:r>
          </a:p>
          <a:p>
            <a:r>
              <a:rPr lang="en-US" sz="800" dirty="0">
                <a:solidFill>
                  <a:schemeClr val="tx2"/>
                </a:solidFill>
                <a:latin typeface="Courier New" panose="02070309020205020404" pitchFamily="49" charset="0"/>
                <a:cs typeface="Courier New" panose="02070309020205020404" pitchFamily="49" charset="0"/>
              </a:rPr>
              <a:t>U8.K9                 VSS          GND</a:t>
            </a:r>
          </a:p>
          <a:p>
            <a:r>
              <a:rPr lang="en-US" sz="800" dirty="0">
                <a:solidFill>
                  <a:schemeClr val="tx2"/>
                </a:solidFill>
                <a:latin typeface="Courier New" panose="02070309020205020404" pitchFamily="49" charset="0"/>
                <a:cs typeface="Courier New" panose="02070309020205020404" pitchFamily="49" charset="0"/>
              </a:rPr>
              <a:t>U8.M8                 BA07</a:t>
            </a:r>
          </a:p>
          <a:p>
            <a:r>
              <a:rPr lang="en-US" sz="800" dirty="0">
                <a:solidFill>
                  <a:schemeClr val="tx2"/>
                </a:solidFill>
                <a:latin typeface="Courier New" panose="02070309020205020404" pitchFamily="49" charset="0"/>
                <a:cs typeface="Courier New" panose="02070309020205020404" pitchFamily="49" charset="0"/>
              </a:rPr>
              <a:t>U8.N9                 VDD          POWER        VDD1</a:t>
            </a:r>
          </a:p>
          <a:p>
            <a:r>
              <a:rPr lang="en-US" sz="800" dirty="0">
                <a:solidFill>
                  <a:schemeClr val="tx2"/>
                </a:solidFill>
                <a:latin typeface="Courier New" panose="02070309020205020404" pitchFamily="49" charset="0"/>
                <a:cs typeface="Courier New" panose="02070309020205020404" pitchFamily="49" charset="0"/>
              </a:rPr>
              <a:t>R123.1                A07</a:t>
            </a:r>
          </a:p>
          <a:p>
            <a:r>
              <a:rPr lang="en-US" sz="800" dirty="0">
                <a:solidFill>
                  <a:schemeClr val="tx2"/>
                </a:solidFill>
                <a:latin typeface="Courier New" panose="02070309020205020404" pitchFamily="49" charset="0"/>
                <a:cs typeface="Courier New" panose="02070309020205020404" pitchFamily="49" charset="0"/>
              </a:rPr>
              <a:t>R123.2                A07</a:t>
            </a:r>
          </a:p>
          <a:p>
            <a:r>
              <a:rPr lang="en-US" sz="800" dirty="0">
                <a:solidFill>
                  <a:schemeClr val="tx2"/>
                </a:solidFill>
                <a:latin typeface="Courier New" panose="02070309020205020404" pitchFamily="49" charset="0"/>
                <a:cs typeface="Courier New" panose="02070309020205020404" pitchFamily="49" charset="0"/>
              </a:rPr>
              <a:t>RN13.2                VTT          POWER</a:t>
            </a:r>
          </a:p>
          <a:p>
            <a:r>
              <a:rPr lang="en-US" sz="800" dirty="0">
                <a:solidFill>
                  <a:schemeClr val="tx2"/>
                </a:solidFill>
                <a:latin typeface="Courier New" panose="02070309020205020404" pitchFamily="49" charset="0"/>
                <a:cs typeface="Courier New" panose="02070309020205020404" pitchFamily="49" charset="0"/>
              </a:rPr>
              <a:t>RN13.7                BA07</a:t>
            </a:r>
          </a:p>
          <a:p>
            <a:r>
              <a:rPr lang="en-US" sz="800" dirty="0">
                <a:solidFill>
                  <a:schemeClr val="tx2"/>
                </a:solidFill>
                <a:latin typeface="Courier New" panose="02070309020205020404" pitchFamily="49" charset="0"/>
                <a:cs typeface="Courier New" panose="02070309020205020404" pitchFamily="49" charset="0"/>
              </a:rPr>
              <a:t>[End Designator Pin List]</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4115407" y="781987"/>
            <a:ext cx="3552062" cy="5139869"/>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[EMD Group]    </a:t>
            </a:r>
            <a:r>
              <a:rPr lang="en-US" sz="800" dirty="0" err="1">
                <a:solidFill>
                  <a:schemeClr val="tx2"/>
                </a:solidFill>
                <a:latin typeface="Courier New" panose="02070309020205020404" pitchFamily="49" charset="0"/>
                <a:cs typeface="Courier New" panose="02070309020205020404" pitchFamily="49" charset="0"/>
              </a:rPr>
              <a:t>Just_One</a:t>
            </a:r>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Addr_07  NA</a:t>
            </a:r>
          </a:p>
          <a:p>
            <a:r>
              <a:rPr lang="en-US" sz="800" dirty="0">
                <a:solidFill>
                  <a:schemeClr val="tx2"/>
                </a:solidFill>
                <a:latin typeface="Courier New" panose="02070309020205020404" pitchFamily="49" charset="0"/>
                <a:cs typeface="Courier New" panose="02070309020205020404" pitchFamily="49" charset="0"/>
              </a:rPr>
              <a:t>[End EMD Group]      </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a:t>
            </a:r>
            <a:endParaRPr lang="en-US" sz="1100" dirty="0">
              <a:solidFill>
                <a:schemeClr val="tx2"/>
              </a:solidFill>
              <a:latin typeface="Courier New" panose="02070309020205020404" pitchFamily="49" charset="0"/>
              <a:cs typeface="Courier New" panose="02070309020205020404" pitchFamily="49" charset="0"/>
            </a:endParaRP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Set]      Addr_07 </a:t>
            </a:r>
          </a:p>
          <a:p>
            <a:r>
              <a:rPr lang="en-US" sz="800" dirty="0">
                <a:solidFill>
                  <a:schemeClr val="tx2"/>
                </a:solidFill>
                <a:latin typeface="Courier New" panose="02070309020205020404" pitchFamily="49" charset="0"/>
                <a:cs typeface="Courier New" panose="02070309020205020404" pitchFamily="49" charset="0"/>
              </a:rPr>
              <a:t>[EMD Model]     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3</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211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R123.1</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A07R</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A07R</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3</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R123.2</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U3.W1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[EMD Model]     BA07</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A07.iss      BA07</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16</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U3.B11    </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U4.M8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U5.M8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U7.M8    </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U8.M8    </a:t>
            </a:r>
          </a:p>
          <a:p>
            <a:r>
              <a:rPr lang="en-US" sz="800" dirty="0">
                <a:solidFill>
                  <a:schemeClr val="tx2"/>
                </a:solidFill>
                <a:latin typeface="Courier New" panose="02070309020205020404" pitchFamily="49" charset="0"/>
                <a:cs typeface="Courier New" panose="02070309020205020404" pitchFamily="49" charset="0"/>
              </a:rPr>
              <a:t>15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16 </a:t>
            </a:r>
            <a:r>
              <a:rPr lang="en-US" sz="800" dirty="0" err="1">
                <a:solidFill>
                  <a:schemeClr val="tx2"/>
                </a:solidFill>
                <a:latin typeface="Courier New" panose="02070309020205020404" pitchFamily="49" charset="0"/>
                <a:cs typeface="Courier New" panose="02070309020205020404" pitchFamily="49" charset="0"/>
              </a:rPr>
              <a:t>Pin_I</a:t>
            </a:r>
            <a:r>
              <a:rPr lang="en-US" sz="800" dirty="0">
                <a:solidFill>
                  <a:schemeClr val="tx2"/>
                </a:solidFill>
                <a:latin typeface="Courier New" panose="02070309020205020404" pitchFamily="49" charset="0"/>
                <a:cs typeface="Courier New" panose="02070309020205020404" pitchFamily="49" charset="0"/>
              </a:rPr>
              <a:t>/O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RN13.7</a:t>
            </a:r>
          </a:p>
          <a:p>
            <a:r>
              <a:rPr lang="en-US" sz="800" dirty="0">
                <a:solidFill>
                  <a:schemeClr val="tx2"/>
                </a:solidFill>
                <a:latin typeface="Courier New" panose="02070309020205020404" pitchFamily="49" charset="0"/>
                <a:cs typeface="Courier New" panose="02070309020205020404" pitchFamily="49" charset="0"/>
              </a:rPr>
              <a:t>18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pin_name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19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p:txBody>
      </p:sp>
      <p:sp>
        <p:nvSpPr>
          <p:cNvPr id="10" name="TextBox 9">
            <a:extLst>
              <a:ext uri="{FF2B5EF4-FFF2-40B4-BE49-F238E27FC236}">
                <a16:creationId xmlns:a16="http://schemas.microsoft.com/office/drawing/2014/main" id="{F7BC853B-F4CF-4982-AAA8-349F5278F8A4}"/>
              </a:ext>
            </a:extLst>
          </p:cNvPr>
          <p:cNvSpPr txBox="1"/>
          <p:nvPr/>
        </p:nvSpPr>
        <p:spPr>
          <a:xfrm>
            <a:off x="7797991" y="781987"/>
            <a:ext cx="3552062" cy="2723823"/>
          </a:xfrm>
          <a:prstGeom prst="rect">
            <a:avLst/>
          </a:prstGeom>
          <a:noFill/>
        </p:spPr>
        <p:txBody>
          <a:bodyPr wrap="square" rtlCol="0">
            <a:spAutoFit/>
          </a:bodyPr>
          <a:lstStyle/>
          <a:p>
            <a:r>
              <a:rPr lang="en-US" sz="800" dirty="0">
                <a:solidFill>
                  <a:schemeClr val="tx2"/>
                </a:solidFill>
                <a:latin typeface="Courier New" panose="02070309020205020404" pitchFamily="49" charset="0"/>
                <a:cs typeface="Courier New" panose="02070309020205020404" pitchFamily="49" charset="0"/>
              </a:rPr>
              <a:t>[EMD Model]     RIGHT_SIDE_VDD1_VTT_VSS</a:t>
            </a:r>
          </a:p>
          <a:p>
            <a:r>
              <a:rPr lang="en-US" sz="800" dirty="0" err="1">
                <a:solidFill>
                  <a:schemeClr val="tx2"/>
                </a:solidFill>
                <a:latin typeface="Courier New" panose="02070309020205020404" pitchFamily="49" charset="0"/>
                <a:cs typeface="Courier New" panose="02070309020205020404" pitchFamily="49" charset="0"/>
              </a:rPr>
              <a:t>File_IBIS</a:t>
            </a:r>
            <a:r>
              <a:rPr lang="en-US" sz="800" dirty="0">
                <a:solidFill>
                  <a:schemeClr val="tx2"/>
                </a:solidFill>
                <a:latin typeface="Courier New" panose="02070309020205020404" pitchFamily="49" charset="0"/>
                <a:cs typeface="Courier New" panose="02070309020205020404" pitchFamily="49" charset="0"/>
              </a:rPr>
              <a:t>-ISS   </a:t>
            </a:r>
            <a:r>
              <a:rPr lang="en-US" sz="800" dirty="0" err="1">
                <a:solidFill>
                  <a:schemeClr val="tx2"/>
                </a:solidFill>
                <a:latin typeface="Courier New" panose="02070309020205020404" pitchFamily="49" charset="0"/>
                <a:cs typeface="Courier New" panose="02070309020205020404" pitchFamily="49" charset="0"/>
              </a:rPr>
              <a:t>rdimm_power.iss</a:t>
            </a:r>
            <a:r>
              <a:rPr lang="en-US" sz="800" dirty="0">
                <a:solidFill>
                  <a:schemeClr val="tx2"/>
                </a:solidFill>
                <a:latin typeface="Courier New" panose="02070309020205020404" pitchFamily="49" charset="0"/>
                <a:cs typeface="Courier New" panose="02070309020205020404" pitchFamily="49" charset="0"/>
              </a:rPr>
              <a:t> RIGHT_SIDE_VDD1_VTT_VSS</a:t>
            </a:r>
          </a:p>
          <a:p>
            <a:r>
              <a:rPr lang="en-US" sz="800" dirty="0" err="1">
                <a:solidFill>
                  <a:schemeClr val="tx2"/>
                </a:solidFill>
                <a:latin typeface="Courier New" panose="02070309020205020404" pitchFamily="49" charset="0"/>
                <a:cs typeface="Courier New" panose="02070309020205020404" pitchFamily="49" charset="0"/>
              </a:rPr>
              <a:t>Number_of_terminals</a:t>
            </a:r>
            <a:r>
              <a:rPr lang="en-US" sz="800" dirty="0">
                <a:solidFill>
                  <a:schemeClr val="tx2"/>
                </a:solidFill>
                <a:latin typeface="Courier New" panose="02070309020205020404" pitchFamily="49" charset="0"/>
                <a:cs typeface="Courier New" panose="02070309020205020404" pitchFamily="49" charset="0"/>
              </a:rPr>
              <a:t> = 8</a:t>
            </a:r>
          </a:p>
          <a:p>
            <a:r>
              <a:rPr lang="en-US" sz="800" dirty="0">
                <a:solidFill>
                  <a:schemeClr val="tx2"/>
                </a:solidFill>
                <a:latin typeface="Courier New" panose="02070309020205020404" pitchFamily="49" charset="0"/>
                <a:cs typeface="Courier New" panose="02070309020205020404" pitchFamily="49" charset="0"/>
              </a:rPr>
              <a:t>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VDD1   </a:t>
            </a:r>
          </a:p>
          <a:p>
            <a:r>
              <a:rPr lang="en-US" sz="800" dirty="0">
                <a:solidFill>
                  <a:schemeClr val="tx2"/>
                </a:solidFill>
                <a:latin typeface="Courier New" panose="02070309020205020404" pitchFamily="49" charset="0"/>
                <a:cs typeface="Courier New" panose="02070309020205020404" pitchFamily="49" charset="0"/>
              </a:rPr>
              <a:t>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VSS</a:t>
            </a:r>
          </a:p>
          <a:p>
            <a:r>
              <a:rPr lang="en-US" sz="800" dirty="0">
                <a:solidFill>
                  <a:schemeClr val="tx2"/>
                </a:solidFill>
                <a:latin typeface="Courier New" panose="02070309020205020404" pitchFamily="49" charset="0"/>
                <a:cs typeface="Courier New" panose="02070309020205020404" pitchFamily="49" charset="0"/>
              </a:rPr>
              <a:t>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VTT</a:t>
            </a:r>
          </a:p>
          <a:p>
            <a:r>
              <a:rPr lang="en-US" sz="800" dirty="0">
                <a:solidFill>
                  <a:schemeClr val="tx2"/>
                </a:solidFill>
                <a:latin typeface="Courier New" panose="02070309020205020404" pitchFamily="49" charset="0"/>
                <a:cs typeface="Courier New" panose="02070309020205020404" pitchFamily="49" charset="0"/>
              </a:rPr>
              <a:t>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U3.VDD1</a:t>
            </a:r>
          </a:p>
          <a:p>
            <a:r>
              <a:rPr lang="en-US" sz="800" dirty="0">
                <a:solidFill>
                  <a:schemeClr val="tx2"/>
                </a:solidFill>
                <a:latin typeface="Courier New" panose="02070309020205020404" pitchFamily="49" charset="0"/>
                <a:cs typeface="Courier New" panose="02070309020205020404" pitchFamily="49" charset="0"/>
              </a:rPr>
              <a:t>5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U3.VSS </a:t>
            </a:r>
          </a:p>
          <a:p>
            <a:r>
              <a:rPr lang="en-US" sz="800" dirty="0">
                <a:solidFill>
                  <a:schemeClr val="tx2"/>
                </a:solidFill>
                <a:latin typeface="Courier New" panose="02070309020205020404" pitchFamily="49" charset="0"/>
                <a:cs typeface="Courier New" panose="02070309020205020404" pitchFamily="49" charset="0"/>
              </a:rPr>
              <a:t>6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U4.VDD1   </a:t>
            </a:r>
          </a:p>
          <a:p>
            <a:r>
              <a:rPr lang="en-US" sz="800" dirty="0">
                <a:solidFill>
                  <a:schemeClr val="tx2"/>
                </a:solidFill>
                <a:latin typeface="Courier New" panose="02070309020205020404" pitchFamily="49" charset="0"/>
                <a:cs typeface="Courier New" panose="02070309020205020404" pitchFamily="49" charset="0"/>
              </a:rPr>
              <a:t>7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U4.VSS</a:t>
            </a:r>
          </a:p>
          <a:p>
            <a:r>
              <a:rPr lang="en-US" sz="800" dirty="0">
                <a:solidFill>
                  <a:schemeClr val="tx2"/>
                </a:solidFill>
                <a:latin typeface="Courier New" panose="02070309020205020404" pitchFamily="49" charset="0"/>
                <a:cs typeface="Courier New" panose="02070309020205020404" pitchFamily="49" charset="0"/>
              </a:rPr>
              <a:t>8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U5.VDD1   </a:t>
            </a:r>
          </a:p>
          <a:p>
            <a:r>
              <a:rPr lang="en-US" sz="800" dirty="0">
                <a:solidFill>
                  <a:schemeClr val="tx2"/>
                </a:solidFill>
                <a:latin typeface="Courier New" panose="02070309020205020404" pitchFamily="49" charset="0"/>
                <a:cs typeface="Courier New" panose="02070309020205020404" pitchFamily="49" charset="0"/>
              </a:rPr>
              <a:t>9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U5.VSS</a:t>
            </a:r>
          </a:p>
          <a:p>
            <a:r>
              <a:rPr lang="en-US" sz="800" dirty="0">
                <a:solidFill>
                  <a:schemeClr val="tx2"/>
                </a:solidFill>
                <a:latin typeface="Courier New" panose="02070309020205020404" pitchFamily="49" charset="0"/>
                <a:cs typeface="Courier New" panose="02070309020205020404" pitchFamily="49" charset="0"/>
              </a:rPr>
              <a:t>10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U7.VDD1   </a:t>
            </a:r>
          </a:p>
          <a:p>
            <a:r>
              <a:rPr lang="en-US" sz="800" dirty="0">
                <a:solidFill>
                  <a:schemeClr val="tx2"/>
                </a:solidFill>
                <a:latin typeface="Courier New" panose="02070309020205020404" pitchFamily="49" charset="0"/>
                <a:cs typeface="Courier New" panose="02070309020205020404" pitchFamily="49" charset="0"/>
              </a:rPr>
              <a:t>11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U7.VSS</a:t>
            </a:r>
          </a:p>
          <a:p>
            <a:r>
              <a:rPr lang="en-US" sz="800" dirty="0">
                <a:solidFill>
                  <a:schemeClr val="tx2"/>
                </a:solidFill>
                <a:latin typeface="Courier New" panose="02070309020205020404" pitchFamily="49" charset="0"/>
                <a:cs typeface="Courier New" panose="02070309020205020404" pitchFamily="49" charset="0"/>
              </a:rPr>
              <a:t>12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bus_label</a:t>
            </a:r>
            <a:r>
              <a:rPr lang="en-US" sz="800" dirty="0">
                <a:solidFill>
                  <a:schemeClr val="tx2"/>
                </a:solidFill>
                <a:latin typeface="Courier New" panose="02070309020205020404" pitchFamily="49" charset="0"/>
                <a:cs typeface="Courier New" panose="02070309020205020404" pitchFamily="49" charset="0"/>
              </a:rPr>
              <a:t>     U8.VDD1   </a:t>
            </a:r>
          </a:p>
          <a:p>
            <a:r>
              <a:rPr lang="en-US" sz="800" dirty="0">
                <a:solidFill>
                  <a:schemeClr val="tx2"/>
                </a:solidFill>
                <a:latin typeface="Courier New" panose="02070309020205020404" pitchFamily="49" charset="0"/>
                <a:cs typeface="Courier New" panose="02070309020205020404" pitchFamily="49" charset="0"/>
              </a:rPr>
              <a:t>13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U8.VSS</a:t>
            </a:r>
          </a:p>
          <a:p>
            <a:r>
              <a:rPr lang="en-US" sz="800" dirty="0">
                <a:solidFill>
                  <a:schemeClr val="tx2"/>
                </a:solidFill>
                <a:latin typeface="Courier New" panose="02070309020205020404" pitchFamily="49" charset="0"/>
                <a:cs typeface="Courier New" panose="02070309020205020404" pitchFamily="49" charset="0"/>
              </a:rPr>
              <a:t>14 </a:t>
            </a:r>
            <a:r>
              <a:rPr lang="en-US" sz="800" dirty="0" err="1">
                <a:solidFill>
                  <a:schemeClr val="tx2"/>
                </a:solidFill>
                <a:latin typeface="Courier New" panose="02070309020205020404" pitchFamily="49" charset="0"/>
                <a:cs typeface="Courier New" panose="02070309020205020404" pitchFamily="49" charset="0"/>
              </a:rPr>
              <a:t>Pin_Rail</a:t>
            </a:r>
            <a:r>
              <a:rPr lang="en-US" sz="800" dirty="0">
                <a:solidFill>
                  <a:schemeClr val="tx2"/>
                </a:solidFill>
                <a:latin typeface="Courier New" panose="02070309020205020404" pitchFamily="49" charset="0"/>
                <a:cs typeface="Courier New" panose="02070309020205020404" pitchFamily="49" charset="0"/>
              </a:rPr>
              <a:t>     </a:t>
            </a:r>
            <a:r>
              <a:rPr lang="en-US" sz="800" dirty="0" err="1">
                <a:solidFill>
                  <a:schemeClr val="tx2"/>
                </a:solidFill>
                <a:latin typeface="Courier New" panose="02070309020205020404" pitchFamily="49" charset="0"/>
                <a:cs typeface="Courier New" panose="02070309020205020404" pitchFamily="49" charset="0"/>
              </a:rPr>
              <a:t>signal_name</a:t>
            </a:r>
            <a:r>
              <a:rPr lang="en-US" sz="800" dirty="0">
                <a:solidFill>
                  <a:schemeClr val="tx2"/>
                </a:solidFill>
                <a:latin typeface="Courier New" panose="02070309020205020404" pitchFamily="49" charset="0"/>
                <a:cs typeface="Courier New" panose="02070309020205020404" pitchFamily="49" charset="0"/>
              </a:rPr>
              <a:t>   RN13.VTT</a:t>
            </a:r>
          </a:p>
          <a:p>
            <a:r>
              <a:rPr lang="en-US" sz="800" dirty="0">
                <a:solidFill>
                  <a:schemeClr val="tx2"/>
                </a:solidFill>
                <a:latin typeface="Courier New" panose="02070309020205020404" pitchFamily="49" charset="0"/>
                <a:cs typeface="Courier New" panose="02070309020205020404" pitchFamily="49" charset="0"/>
              </a:rPr>
              <a:t>[End EMD Model]</a:t>
            </a:r>
          </a:p>
          <a:p>
            <a:endParaRPr lang="en-US" sz="800" dirty="0">
              <a:solidFill>
                <a:schemeClr val="tx2"/>
              </a:solidFill>
              <a:latin typeface="Courier New" panose="02070309020205020404" pitchFamily="49" charset="0"/>
              <a:cs typeface="Courier New" panose="02070309020205020404" pitchFamily="49" charset="0"/>
            </a:endParaRPr>
          </a:p>
          <a:p>
            <a:r>
              <a:rPr lang="en-US" sz="800" dirty="0">
                <a:solidFill>
                  <a:schemeClr val="tx2"/>
                </a:solidFill>
                <a:latin typeface="Courier New" panose="02070309020205020404" pitchFamily="49" charset="0"/>
                <a:cs typeface="Courier New" panose="02070309020205020404" pitchFamily="49" charset="0"/>
              </a:rPr>
              <a:t>[End EMD Set]</a:t>
            </a:r>
          </a:p>
          <a:p>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14502421"/>
      </p:ext>
    </p:extLst>
  </p:cSld>
  <p:clrMapOvr>
    <a:masterClrMapping/>
  </p:clrMapOvr>
</p:sld>
</file>

<file path=ppt/theme/theme1.xml><?xml version="1.0" encoding="utf-8"?>
<a:theme xmlns:a="http://schemas.openxmlformats.org/drawingml/2006/main" name="Micron Nov-2015">
  <a:themeElements>
    <a:clrScheme name="Micron - Template">
      <a:dk1>
        <a:srgbClr val="58595B"/>
      </a:dk1>
      <a:lt1>
        <a:srgbClr val="FFFFFF"/>
      </a:lt1>
      <a:dk2>
        <a:srgbClr val="2C2C2E"/>
      </a:dk2>
      <a:lt2>
        <a:srgbClr val="9A9B9D"/>
      </a:lt2>
      <a:accent1>
        <a:srgbClr val="0077C8"/>
      </a:accent1>
      <a:accent2>
        <a:srgbClr val="629D37"/>
      </a:accent2>
      <a:accent3>
        <a:srgbClr val="EE7623"/>
      </a:accent3>
      <a:accent4>
        <a:srgbClr val="00A7E0"/>
      </a:accent4>
      <a:accent5>
        <a:srgbClr val="CFDD3A"/>
      </a:accent5>
      <a:accent6>
        <a:srgbClr val="FFCF01"/>
      </a:accent6>
      <a:hlink>
        <a:srgbClr val="0077C8"/>
      </a:hlink>
      <a:folHlink>
        <a:srgbClr val="71C5E8"/>
      </a:folHlink>
    </a:clrScheme>
    <a:fontScheme name="Micro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bg2"/>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Micron_2016_PPT_Template2.pptx" id="{7D5DD22B-A923-4E73-A9D3-67C3EFDF541E}" vid="{088CB6EB-D94F-46BB-95D3-EE01E055E9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1672</Words>
  <Application>Microsoft Office PowerPoint</Application>
  <PresentationFormat>Widescreen</PresentationFormat>
  <Paragraphs>332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Courier New</vt:lpstr>
      <vt:lpstr>Segoe UI</vt:lpstr>
      <vt:lpstr>Segoe UI Semibold</vt:lpstr>
      <vt:lpstr>Wingdings</vt:lpstr>
      <vt:lpstr>Micron Nov-2015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2017-02-22T20:50:24Z</dcterms:created>
  <dcterms:modified xsi:type="dcterms:W3CDTF">2020-02-20T18:26:20Z</dcterms:modified>
</cp:coreProperties>
</file>