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10" r:id="rId2"/>
    <p:sldId id="312" r:id="rId3"/>
    <p:sldId id="377" r:id="rId4"/>
    <p:sldId id="378" r:id="rId5"/>
    <p:sldId id="379" r:id="rId6"/>
    <p:sldId id="361" r:id="rId7"/>
    <p:sldId id="359" r:id="rId8"/>
    <p:sldId id="385" r:id="rId9"/>
    <p:sldId id="389" r:id="rId10"/>
    <p:sldId id="380" r:id="rId11"/>
    <p:sldId id="384" r:id="rId12"/>
    <p:sldId id="383" r:id="rId13"/>
    <p:sldId id="390" r:id="rId14"/>
    <p:sldId id="391" r:id="rId15"/>
    <p:sldId id="392" r:id="rId16"/>
    <p:sldId id="360" r:id="rId17"/>
    <p:sldId id="381" r:id="rId18"/>
    <p:sldId id="382" r:id="rId19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00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0" autoAdjust="0"/>
    <p:restoredTop sz="94591" autoAdjust="0"/>
  </p:normalViewPr>
  <p:slideViewPr>
    <p:cSldViewPr>
      <p:cViewPr>
        <p:scale>
          <a:sx n="93" d="100"/>
          <a:sy n="93" d="100"/>
        </p:scale>
        <p:origin x="-576" y="-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a.org/ibis/interconnect_wip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IBIS Interconnect BIRD</a:t>
            </a:r>
            <a:br>
              <a:rPr lang="en-US" dirty="0" smtClean="0"/>
            </a:br>
            <a:r>
              <a:rPr lang="en-US" dirty="0" smtClean="0"/>
              <a:t>Draft </a:t>
            </a:r>
            <a:r>
              <a:rPr lang="en-US" dirty="0" smtClean="0"/>
              <a:t>4</a:t>
            </a: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dirty="0" smtClean="0"/>
              <a:t>Signal Integrity Software, Inc.</a:t>
            </a:r>
          </a:p>
          <a:p>
            <a:pPr eaLnBrk="1" hangingPunct="1"/>
            <a:r>
              <a:rPr lang="en-US" dirty="0" smtClean="0"/>
              <a:t>IBIS Summit, DesignCon</a:t>
            </a:r>
          </a:p>
          <a:p>
            <a:pPr eaLnBrk="1" hangingPunct="1"/>
            <a:r>
              <a:rPr lang="en-US" smtClean="0"/>
              <a:t>Santa Clara, CA</a:t>
            </a:r>
            <a:endParaRPr lang="en-US" dirty="0" smtClean="0"/>
          </a:p>
          <a:p>
            <a:pPr eaLnBrk="1" hangingPunct="1"/>
            <a:r>
              <a:rPr lang="en-US" dirty="0" smtClean="0"/>
              <a:t>January 30, 2015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Interconnect Model 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5029200"/>
          </a:xfrm>
        </p:spPr>
        <p:txBody>
          <a:bodyPr/>
          <a:lstStyle/>
          <a:p>
            <a:r>
              <a:rPr lang="en-US" sz="1800" dirty="0" smtClean="0"/>
              <a:t>Terminal &lt;terminal number&gt; &lt;At </a:t>
            </a:r>
            <a:r>
              <a:rPr lang="en-US" sz="1800" dirty="0" err="1" smtClean="0"/>
              <a:t>Pin|DiePad|Buffer</a:t>
            </a:r>
            <a:r>
              <a:rPr lang="en-US" sz="1800" dirty="0" smtClean="0"/>
              <a:t>&gt;  &lt;ID&gt; &lt;What ID is&gt;</a:t>
            </a:r>
          </a:p>
          <a:p>
            <a:r>
              <a:rPr lang="en-US" sz="1800" dirty="0" smtClean="0"/>
              <a:t>One line per terminal</a:t>
            </a:r>
          </a:p>
          <a:p>
            <a:r>
              <a:rPr lang="en-US" sz="1800" dirty="0" smtClean="0"/>
              <a:t>Supports both Pre and Post Layout</a:t>
            </a:r>
          </a:p>
          <a:p>
            <a:r>
              <a:rPr lang="en-US" sz="1800" dirty="0" smtClean="0"/>
              <a:t>Example Signal (I/O) Terminal records</a:t>
            </a:r>
          </a:p>
          <a:p>
            <a:pPr lvl="1"/>
            <a:r>
              <a:rPr lang="en-US" sz="1800" dirty="0" smtClean="0"/>
              <a:t>Post Layout</a:t>
            </a:r>
          </a:p>
          <a:p>
            <a:pPr marL="1085850" lvl="2" indent="-285750"/>
            <a:r>
              <a:rPr lang="en-US" dirty="0" smtClean="0"/>
              <a:t>Terminal 1 </a:t>
            </a:r>
            <a:r>
              <a:rPr lang="en-US" dirty="0" err="1" smtClean="0"/>
              <a:t>Pin_A_signal</a:t>
            </a:r>
            <a:r>
              <a:rPr lang="en-US" dirty="0" smtClean="0"/>
              <a:t>  </a:t>
            </a:r>
            <a:r>
              <a:rPr lang="en-US" dirty="0"/>
              <a:t>M8</a:t>
            </a:r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2 </a:t>
            </a:r>
            <a:r>
              <a:rPr lang="en-US" dirty="0" err="1" smtClean="0"/>
              <a:t>Pad_A_signal</a:t>
            </a:r>
            <a:r>
              <a:rPr lang="en-US" dirty="0" smtClean="0"/>
              <a:t> M8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3 </a:t>
            </a:r>
            <a:r>
              <a:rPr lang="en-US" dirty="0" err="1" smtClean="0"/>
              <a:t>A_signal</a:t>
            </a:r>
            <a:r>
              <a:rPr lang="en-US" dirty="0" smtClean="0"/>
              <a:t> M8</a:t>
            </a:r>
          </a:p>
          <a:p>
            <a:pPr marL="685800" lvl="1"/>
            <a:r>
              <a:rPr lang="en-US" sz="1800" dirty="0" smtClean="0"/>
              <a:t>Pre Layout</a:t>
            </a:r>
          </a:p>
          <a:p>
            <a:pPr marL="1085850" lvl="2" indent="-285750"/>
            <a:r>
              <a:rPr lang="en-US" dirty="0"/>
              <a:t>Terminal 1 </a:t>
            </a:r>
            <a:r>
              <a:rPr lang="en-US" dirty="0" err="1"/>
              <a:t>Pin_A_signal</a:t>
            </a:r>
            <a:r>
              <a:rPr lang="en-US" dirty="0"/>
              <a:t>  </a:t>
            </a:r>
            <a:r>
              <a:rPr lang="en-US" dirty="0" smtClean="0"/>
              <a:t>DQ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2 </a:t>
            </a:r>
            <a:r>
              <a:rPr lang="en-US" dirty="0" err="1"/>
              <a:t>Pad_A_signal</a:t>
            </a:r>
            <a:r>
              <a:rPr lang="en-US" dirty="0"/>
              <a:t> </a:t>
            </a:r>
            <a:r>
              <a:rPr lang="en-US" dirty="0" smtClean="0"/>
              <a:t> DQ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3 </a:t>
            </a:r>
            <a:r>
              <a:rPr lang="en-US" dirty="0" err="1"/>
              <a:t>A_signal</a:t>
            </a:r>
            <a:r>
              <a:rPr lang="en-US" dirty="0"/>
              <a:t> </a:t>
            </a:r>
            <a:r>
              <a:rPr lang="en-US" dirty="0" smtClean="0"/>
              <a:t>DQ </a:t>
            </a:r>
            <a:r>
              <a:rPr lang="en-US" dirty="0" err="1" smtClean="0"/>
              <a:t>Model_name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10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1907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543800" cy="914400"/>
          </a:xfrm>
        </p:spPr>
        <p:txBody>
          <a:bodyPr/>
          <a:lstStyle/>
          <a:p>
            <a:pPr lvl="1"/>
            <a:r>
              <a:rPr lang="en-US" sz="3200" dirty="0" smtClean="0"/>
              <a:t>Differential Signal (I/O) Model Terminals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5029200"/>
          </a:xfrm>
        </p:spPr>
        <p:txBody>
          <a:bodyPr/>
          <a:lstStyle/>
          <a:p>
            <a:pPr lvl="1"/>
            <a:r>
              <a:rPr lang="en-US" sz="1800" dirty="0" smtClean="0"/>
              <a:t>Post Layout</a:t>
            </a:r>
          </a:p>
          <a:p>
            <a:pPr marL="1085850" lvl="2" indent="-285750"/>
            <a:r>
              <a:rPr lang="en-US" dirty="0" smtClean="0"/>
              <a:t>Terminal 1 </a:t>
            </a:r>
            <a:r>
              <a:rPr lang="en-US" dirty="0" err="1" smtClean="0"/>
              <a:t>Pin_A_signal</a:t>
            </a:r>
            <a:r>
              <a:rPr lang="en-US" dirty="0" smtClean="0"/>
              <a:t>  M8</a:t>
            </a:r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2 </a:t>
            </a:r>
            <a:r>
              <a:rPr lang="en-US" dirty="0" err="1" smtClean="0"/>
              <a:t>Pin_A_signal</a:t>
            </a:r>
            <a:r>
              <a:rPr lang="en-US" dirty="0" smtClean="0"/>
              <a:t>  M7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3 </a:t>
            </a:r>
            <a:r>
              <a:rPr lang="en-US" dirty="0" err="1" smtClean="0"/>
              <a:t>Pad_A_signal</a:t>
            </a:r>
            <a:r>
              <a:rPr lang="en-US" dirty="0" smtClean="0"/>
              <a:t> M8</a:t>
            </a:r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4 </a:t>
            </a:r>
            <a:r>
              <a:rPr lang="en-US" dirty="0" err="1"/>
              <a:t>Pad_A_signal</a:t>
            </a:r>
            <a:r>
              <a:rPr lang="en-US" dirty="0"/>
              <a:t> </a:t>
            </a:r>
            <a:r>
              <a:rPr lang="en-US" dirty="0" smtClean="0"/>
              <a:t>M7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5 </a:t>
            </a:r>
            <a:r>
              <a:rPr lang="en-US" dirty="0" err="1"/>
              <a:t>A_signal</a:t>
            </a:r>
            <a:r>
              <a:rPr lang="en-US" dirty="0"/>
              <a:t> </a:t>
            </a:r>
            <a:r>
              <a:rPr lang="en-US" dirty="0" smtClean="0"/>
              <a:t>M8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6 </a:t>
            </a:r>
            <a:r>
              <a:rPr lang="en-US" dirty="0" err="1" smtClean="0"/>
              <a:t>A_signal</a:t>
            </a:r>
            <a:r>
              <a:rPr lang="en-US" dirty="0" smtClean="0"/>
              <a:t> M7</a:t>
            </a:r>
          </a:p>
          <a:p>
            <a:pPr marL="685800" lvl="1"/>
            <a:r>
              <a:rPr lang="en-US" sz="1800" dirty="0" smtClean="0"/>
              <a:t>Pre Layout</a:t>
            </a:r>
          </a:p>
          <a:p>
            <a:pPr marL="1085850" lvl="2" indent="-285750"/>
            <a:r>
              <a:rPr lang="en-US" dirty="0"/>
              <a:t>Terminal 1 </a:t>
            </a:r>
            <a:r>
              <a:rPr lang="en-US" dirty="0" err="1" smtClean="0"/>
              <a:t>Pin_A_signal_pos</a:t>
            </a:r>
            <a:r>
              <a:rPr lang="en-US" dirty="0" smtClean="0"/>
              <a:t>  DQS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2 </a:t>
            </a:r>
            <a:r>
              <a:rPr lang="en-US" dirty="0" err="1" smtClean="0"/>
              <a:t>Pin_A_signal_neg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3 </a:t>
            </a:r>
            <a:r>
              <a:rPr lang="en-US" dirty="0" err="1" smtClean="0"/>
              <a:t>Pad_A_signal_pos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4 </a:t>
            </a:r>
            <a:r>
              <a:rPr lang="en-US" dirty="0" err="1" smtClean="0"/>
              <a:t>Pad_A_signal</a:t>
            </a:r>
            <a:r>
              <a:rPr lang="en-US" dirty="0" err="1"/>
              <a:t>_neg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5 </a:t>
            </a:r>
            <a:r>
              <a:rPr lang="en-US" dirty="0" err="1" smtClean="0"/>
              <a:t>A_signal_pos</a:t>
            </a:r>
            <a:r>
              <a:rPr lang="en-US" dirty="0" smtClean="0"/>
              <a:t> 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6 </a:t>
            </a:r>
            <a:r>
              <a:rPr lang="en-US" dirty="0" err="1" smtClean="0"/>
              <a:t>A_signal</a:t>
            </a:r>
            <a:r>
              <a:rPr lang="en-US" dirty="0" err="1"/>
              <a:t>_neg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11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7551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Supply Model 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5029200"/>
          </a:xfrm>
        </p:spPr>
        <p:txBody>
          <a:bodyPr/>
          <a:lstStyle/>
          <a:p>
            <a:pPr marL="285750"/>
            <a:r>
              <a:rPr lang="en-US" sz="1800" dirty="0" smtClean="0"/>
              <a:t>Post Layout</a:t>
            </a:r>
          </a:p>
          <a:p>
            <a:pPr marL="685800" lvl="1"/>
            <a:r>
              <a:rPr lang="en-US" sz="1800" dirty="0"/>
              <a:t>Using </a:t>
            </a:r>
            <a:r>
              <a:rPr lang="en-US" sz="1800" dirty="0" smtClean="0"/>
              <a:t>Pins, Pads and Buffers</a:t>
            </a:r>
            <a:endParaRPr lang="en-US" sz="1800" dirty="0"/>
          </a:p>
          <a:p>
            <a:pPr marL="1085850" lvl="2"/>
            <a:r>
              <a:rPr lang="en-US" dirty="0"/>
              <a:t>Terminal 1 </a:t>
            </a:r>
            <a:r>
              <a:rPr lang="en-US" dirty="0" err="1"/>
              <a:t>Pin_A_Signal</a:t>
            </a:r>
            <a:r>
              <a:rPr lang="en-US" dirty="0"/>
              <a:t> </a:t>
            </a:r>
            <a:r>
              <a:rPr lang="en-US" dirty="0" smtClean="0"/>
              <a:t>B1 </a:t>
            </a:r>
          </a:p>
          <a:p>
            <a:pPr marL="1085850" lvl="2"/>
            <a:r>
              <a:rPr lang="en-US" dirty="0" smtClean="0"/>
              <a:t>Terminal 2 </a:t>
            </a:r>
            <a:r>
              <a:rPr lang="en-US" dirty="0" err="1"/>
              <a:t>Pin_A_Signal</a:t>
            </a:r>
            <a:r>
              <a:rPr lang="en-US" dirty="0"/>
              <a:t> </a:t>
            </a:r>
            <a:r>
              <a:rPr lang="en-US" dirty="0" smtClean="0"/>
              <a:t>B2</a:t>
            </a:r>
            <a:endParaRPr lang="en-US" dirty="0"/>
          </a:p>
          <a:p>
            <a:pPr marL="1085850" lvl="2"/>
            <a:r>
              <a:rPr lang="en-US" dirty="0" smtClean="0"/>
              <a:t>Terminal 4 </a:t>
            </a:r>
            <a:r>
              <a:rPr lang="en-US" dirty="0" err="1" smtClean="0"/>
              <a:t>A_puref</a:t>
            </a:r>
            <a:r>
              <a:rPr lang="en-US" dirty="0" smtClean="0"/>
              <a:t> M3</a:t>
            </a:r>
            <a:endParaRPr lang="en-US" dirty="0"/>
          </a:p>
          <a:p>
            <a:pPr marL="685800" lvl="1"/>
            <a:r>
              <a:rPr lang="en-US" sz="1800" dirty="0"/>
              <a:t>Using </a:t>
            </a:r>
            <a:r>
              <a:rPr lang="en-US" sz="1800" dirty="0" err="1"/>
              <a:t>Signal_name</a:t>
            </a:r>
            <a:r>
              <a:rPr lang="en-US" sz="1800" dirty="0"/>
              <a:t> and Buffers</a:t>
            </a:r>
          </a:p>
          <a:p>
            <a:pPr marL="1085850" lvl="2"/>
            <a:r>
              <a:rPr lang="en-US" dirty="0" smtClean="0"/>
              <a:t>Terminal </a:t>
            </a:r>
            <a:r>
              <a:rPr lang="en-US" dirty="0"/>
              <a:t>1 </a:t>
            </a:r>
            <a:r>
              <a:rPr lang="en-US" dirty="0" err="1"/>
              <a:t>Pin_A_Signal</a:t>
            </a:r>
            <a:r>
              <a:rPr lang="en-US" dirty="0"/>
              <a:t> </a:t>
            </a:r>
            <a:r>
              <a:rPr lang="en-US" dirty="0" smtClean="0"/>
              <a:t>VDD </a:t>
            </a:r>
            <a:r>
              <a:rPr lang="en-US" dirty="0" err="1" smtClean="0"/>
              <a:t>Signal_name</a:t>
            </a:r>
            <a:endParaRPr lang="en-US" dirty="0"/>
          </a:p>
          <a:p>
            <a:pPr marL="1085850" lvl="2"/>
            <a:r>
              <a:rPr lang="en-US" dirty="0" smtClean="0"/>
              <a:t>Terminal 3 </a:t>
            </a:r>
            <a:r>
              <a:rPr lang="en-US" dirty="0" err="1"/>
              <a:t>A_puref</a:t>
            </a:r>
            <a:r>
              <a:rPr lang="en-US" dirty="0"/>
              <a:t> </a:t>
            </a:r>
            <a:r>
              <a:rPr lang="en-US" dirty="0" smtClean="0"/>
              <a:t>M3</a:t>
            </a:r>
          </a:p>
          <a:p>
            <a:pPr marL="285750"/>
            <a:r>
              <a:rPr lang="en-US" sz="1800" dirty="0" smtClean="0"/>
              <a:t>Pre and Post Layout</a:t>
            </a:r>
          </a:p>
          <a:p>
            <a:pPr marL="685800" lvl="1"/>
            <a:r>
              <a:rPr lang="en-US" sz="1800" dirty="0" smtClean="0"/>
              <a:t>Using </a:t>
            </a:r>
            <a:r>
              <a:rPr lang="en-US" sz="1800" dirty="0" err="1" smtClean="0"/>
              <a:t>Signal_name</a:t>
            </a:r>
            <a:r>
              <a:rPr lang="en-US" sz="1800" dirty="0" smtClean="0"/>
              <a:t> and “Pin mapping”</a:t>
            </a:r>
          </a:p>
          <a:p>
            <a:pPr marL="1085850" lvl="2"/>
            <a:r>
              <a:rPr lang="en-US" dirty="0"/>
              <a:t>Terminal 1 </a:t>
            </a:r>
            <a:r>
              <a:rPr lang="en-US" dirty="0" err="1" smtClean="0"/>
              <a:t>Pin_A_Signal</a:t>
            </a:r>
            <a:r>
              <a:rPr lang="en-US" dirty="0" smtClean="0"/>
              <a:t> VDD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marL="1085850" lvl="2"/>
            <a:r>
              <a:rPr lang="en-US" dirty="0" smtClean="0"/>
              <a:t>Terminal 3 </a:t>
            </a:r>
            <a:r>
              <a:rPr lang="en-US" dirty="0" err="1" smtClean="0"/>
              <a:t>A_Signal</a:t>
            </a:r>
            <a:r>
              <a:rPr lang="en-US" dirty="0" smtClean="0"/>
              <a:t> </a:t>
            </a:r>
            <a:r>
              <a:rPr lang="en-US" dirty="0"/>
              <a:t>VDD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marL="685800" lvl="1"/>
            <a:r>
              <a:rPr lang="en-US" sz="1800" dirty="0"/>
              <a:t>Using </a:t>
            </a:r>
            <a:r>
              <a:rPr lang="en-US" sz="1800" dirty="0" err="1"/>
              <a:t>Signal_name</a:t>
            </a:r>
            <a:r>
              <a:rPr lang="en-US" sz="1800" dirty="0"/>
              <a:t> and </a:t>
            </a:r>
            <a:r>
              <a:rPr lang="en-US" sz="1800" dirty="0" smtClean="0"/>
              <a:t>“</a:t>
            </a:r>
            <a:r>
              <a:rPr lang="en-US" sz="1800" dirty="0" err="1" smtClean="0"/>
              <a:t>Model_name</a:t>
            </a:r>
            <a:r>
              <a:rPr lang="en-US" sz="1800" dirty="0" smtClean="0"/>
              <a:t>”</a:t>
            </a:r>
            <a:endParaRPr lang="en-US" sz="1800" dirty="0"/>
          </a:p>
          <a:p>
            <a:pPr marL="1085850" lvl="2"/>
            <a:r>
              <a:rPr lang="en-US" dirty="0"/>
              <a:t>Terminal 1 </a:t>
            </a:r>
            <a:r>
              <a:rPr lang="en-US" dirty="0" err="1"/>
              <a:t>Pin_A_Signal</a:t>
            </a:r>
            <a:r>
              <a:rPr lang="en-US" dirty="0"/>
              <a:t> VDD </a:t>
            </a:r>
            <a:r>
              <a:rPr lang="en-US" dirty="0" err="1"/>
              <a:t>Signal_name</a:t>
            </a:r>
            <a:endParaRPr lang="en-US" dirty="0"/>
          </a:p>
          <a:p>
            <a:pPr marL="1085850" lvl="2"/>
            <a:r>
              <a:rPr lang="en-US" dirty="0" smtClean="0"/>
              <a:t>Terminal </a:t>
            </a:r>
            <a:r>
              <a:rPr lang="en-US" dirty="0"/>
              <a:t>3 </a:t>
            </a:r>
            <a:r>
              <a:rPr lang="en-US" dirty="0" err="1" smtClean="0"/>
              <a:t>A_puref</a:t>
            </a:r>
            <a:r>
              <a:rPr lang="en-US" dirty="0" smtClean="0"/>
              <a:t> DQ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/>
            <a:endParaRPr lang="en-US" dirty="0"/>
          </a:p>
          <a:p>
            <a:pPr marL="685800" lvl="1"/>
            <a:endParaRPr lang="en-US" dirty="0"/>
          </a:p>
          <a:p>
            <a:pPr marL="285750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12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94945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Post Layout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1401" y="1520197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A_puref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879774" y="1951658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882878" y="504669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A_gcref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33205" y="5484063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A_pdref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cxnSp>
        <p:nvCxnSpPr>
          <p:cNvPr id="54" name="Straight Connector 53"/>
          <p:cNvCxnSpPr>
            <a:endCxn id="50" idx="3"/>
          </p:cNvCxnSpPr>
          <p:nvPr/>
        </p:nvCxnSpPr>
        <p:spPr bwMode="auto">
          <a:xfrm flipH="1">
            <a:off x="3067792" y="2120935"/>
            <a:ext cx="222770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endCxn id="11" idx="3"/>
          </p:cNvCxnSpPr>
          <p:nvPr/>
        </p:nvCxnSpPr>
        <p:spPr bwMode="auto">
          <a:xfrm flipH="1">
            <a:off x="1660640" y="1689474"/>
            <a:ext cx="363485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3205543" y="5222944"/>
            <a:ext cx="20091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>
            <a:endCxn id="52" idx="3"/>
          </p:cNvCxnSpPr>
          <p:nvPr/>
        </p:nvCxnSpPr>
        <p:spPr bwMode="auto">
          <a:xfrm flipH="1" flipV="1">
            <a:off x="1632444" y="5653340"/>
            <a:ext cx="3587553" cy="76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5295493" y="1271711"/>
            <a:ext cx="1942990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4" name="TextBox 93"/>
          <p:cNvSpPr txBox="1"/>
          <p:nvPr/>
        </p:nvSpPr>
        <p:spPr>
          <a:xfrm>
            <a:off x="4881887" y="228600"/>
            <a:ext cx="2013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Combined Package and On-Die</a:t>
            </a:r>
            <a:r>
              <a:rPr lang="en-US" sz="1600" dirty="0"/>
              <a:t> </a:t>
            </a:r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stCxn id="11" idx="2"/>
            <a:endCxn id="17" idx="0"/>
          </p:cNvCxnSpPr>
          <p:nvPr/>
        </p:nvCxnSpPr>
        <p:spPr bwMode="auto">
          <a:xfrm flipH="1">
            <a:off x="1056421" y="1858751"/>
            <a:ext cx="4600" cy="627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  <a:endCxn id="52" idx="0"/>
          </p:cNvCxnSpPr>
          <p:nvPr/>
        </p:nvCxnSpPr>
        <p:spPr bwMode="auto">
          <a:xfrm flipH="1">
            <a:off x="1032825" y="4804380"/>
            <a:ext cx="21359" cy="679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289780"/>
            <a:ext cx="0" cy="184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3783" y="4793044"/>
            <a:ext cx="3104" cy="253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192133" y="334152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238483" y="4833302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192133" y="5486384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203588" y="1271711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218675" y="207919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010875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Post Layout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1401" y="1520197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A_puref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076915" y="1321147"/>
            <a:ext cx="685578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4" name="TextBox 43"/>
          <p:cNvSpPr txBox="1"/>
          <p:nvPr/>
        </p:nvSpPr>
        <p:spPr>
          <a:xfrm>
            <a:off x="4979169" y="494247"/>
            <a:ext cx="905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On-Die  </a:t>
            </a:r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1879774" y="1951658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882878" y="504669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A_gcref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33205" y="5484063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A_pdref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cxnSp>
        <p:nvCxnSpPr>
          <p:cNvPr id="54" name="Straight Connector 53"/>
          <p:cNvCxnSpPr>
            <a:endCxn id="50" idx="3"/>
          </p:cNvCxnSpPr>
          <p:nvPr/>
        </p:nvCxnSpPr>
        <p:spPr bwMode="auto">
          <a:xfrm flipH="1">
            <a:off x="3067792" y="2120935"/>
            <a:ext cx="200912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endCxn id="11" idx="3"/>
          </p:cNvCxnSpPr>
          <p:nvPr/>
        </p:nvCxnSpPr>
        <p:spPr bwMode="auto">
          <a:xfrm flipH="1">
            <a:off x="1660640" y="1689474"/>
            <a:ext cx="336924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>
            <a:endCxn id="51" idx="3"/>
          </p:cNvCxnSpPr>
          <p:nvPr/>
        </p:nvCxnSpPr>
        <p:spPr bwMode="auto">
          <a:xfrm flipH="1">
            <a:off x="3070896" y="5215971"/>
            <a:ext cx="20091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>
            <a:endCxn id="52" idx="3"/>
          </p:cNvCxnSpPr>
          <p:nvPr/>
        </p:nvCxnSpPr>
        <p:spPr bwMode="auto">
          <a:xfrm flipH="1">
            <a:off x="1632444" y="5653340"/>
            <a:ext cx="3417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6895694" y="1266914"/>
            <a:ext cx="685578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4" name="TextBox 93"/>
          <p:cNvSpPr txBox="1"/>
          <p:nvPr/>
        </p:nvSpPr>
        <p:spPr>
          <a:xfrm>
            <a:off x="6813408" y="444161"/>
            <a:ext cx="1027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Package</a:t>
            </a:r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5691011" y="1349092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Pad_A_Signal</a:t>
            </a:r>
            <a:endParaRPr lang="en-US" sz="1600" dirty="0"/>
          </a:p>
          <a:p>
            <a:r>
              <a:rPr lang="en-US" sz="1600" dirty="0" err="1" smtClean="0"/>
              <a:t>VDD_pad</a:t>
            </a:r>
            <a:endParaRPr lang="en-US" sz="1600" dirty="0"/>
          </a:p>
        </p:txBody>
      </p:sp>
      <p:sp>
        <p:nvSpPr>
          <p:cNvPr id="98" name="TextBox 97"/>
          <p:cNvSpPr txBox="1"/>
          <p:nvPr/>
        </p:nvSpPr>
        <p:spPr>
          <a:xfrm>
            <a:off x="5656116" y="2074396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Pad_A_Signal</a:t>
            </a:r>
            <a:endParaRPr lang="en-US" sz="1600" dirty="0"/>
          </a:p>
          <a:p>
            <a:r>
              <a:rPr lang="en-US" sz="1600" dirty="0" err="1" smtClean="0"/>
              <a:t>VDDQ_pad</a:t>
            </a:r>
            <a:endParaRPr lang="en-US" sz="1600" dirty="0"/>
          </a:p>
        </p:txBody>
      </p:sp>
      <p:sp>
        <p:nvSpPr>
          <p:cNvPr id="99" name="TextBox 98"/>
          <p:cNvSpPr txBox="1"/>
          <p:nvPr/>
        </p:nvSpPr>
        <p:spPr>
          <a:xfrm>
            <a:off x="5686938" y="3358000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5656116" y="4851833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5686937" y="5501561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stCxn id="11" idx="2"/>
            <a:endCxn id="17" idx="0"/>
          </p:cNvCxnSpPr>
          <p:nvPr/>
        </p:nvCxnSpPr>
        <p:spPr bwMode="auto">
          <a:xfrm flipH="1">
            <a:off x="1056421" y="1858751"/>
            <a:ext cx="4600" cy="627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  <a:endCxn id="52" idx="0"/>
          </p:cNvCxnSpPr>
          <p:nvPr/>
        </p:nvCxnSpPr>
        <p:spPr bwMode="auto">
          <a:xfrm flipH="1">
            <a:off x="1032825" y="4804380"/>
            <a:ext cx="21359" cy="679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289780"/>
            <a:ext cx="0" cy="184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3783" y="4793044"/>
            <a:ext cx="3104" cy="253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534922" y="3336726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464160" y="4851833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468441" y="5501560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546377" y="1266914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612951" y="2074396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814369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Pre Layout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flipH="1">
            <a:off x="2475335" y="2120935"/>
            <a:ext cx="2601583" cy="51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/>
          <p:nvPr/>
        </p:nvCxnSpPr>
        <p:spPr bwMode="auto">
          <a:xfrm flipH="1">
            <a:off x="1067353" y="1682034"/>
            <a:ext cx="3923406" cy="7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2473783" y="5215971"/>
            <a:ext cx="260623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H="1" flipV="1">
            <a:off x="1067353" y="5649532"/>
            <a:ext cx="3982592" cy="38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DQ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5295493" y="1288187"/>
            <a:ext cx="1974669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endCxn id="17" idx="0"/>
          </p:cNvCxnSpPr>
          <p:nvPr/>
        </p:nvCxnSpPr>
        <p:spPr bwMode="auto">
          <a:xfrm>
            <a:off x="1056421" y="1689474"/>
            <a:ext cx="0" cy="796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</p:cNvCxnSpPr>
          <p:nvPr/>
        </p:nvCxnSpPr>
        <p:spPr bwMode="auto">
          <a:xfrm>
            <a:off x="1054184" y="4804380"/>
            <a:ext cx="13169" cy="8451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126072"/>
            <a:ext cx="0" cy="3487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5335" y="4793044"/>
            <a:ext cx="1552" cy="3724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223812" y="3357999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DQ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153050" y="4873106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157331" y="5522833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235267" y="1288187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/>
          </a:p>
          <a:p>
            <a:r>
              <a:rPr lang="en-US" sz="1600" dirty="0"/>
              <a:t>VDD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234202" y="2105684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/>
          </a:p>
          <a:p>
            <a:r>
              <a:rPr lang="en-US" sz="1600" dirty="0"/>
              <a:t>VDDQ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738638" y="1238662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VDD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3782905" y="2053416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VDDQ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3782905" y="4754306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59" name="TextBox 58"/>
          <p:cNvSpPr txBox="1"/>
          <p:nvPr/>
        </p:nvSpPr>
        <p:spPr>
          <a:xfrm>
            <a:off x="3738638" y="5649532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5182989" y="304800"/>
            <a:ext cx="2013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Combined Package and On-Die</a:t>
            </a:r>
            <a:r>
              <a:rPr lang="en-US" sz="1600" dirty="0"/>
              <a:t> </a:t>
            </a:r>
            <a:r>
              <a:rPr lang="en-US" sz="1600" dirty="0" smtClean="0"/>
              <a:t>Model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3818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dirty="0" smtClean="0"/>
              <a:t>Corners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Parameters can have either a single value or three corner values</a:t>
            </a:r>
          </a:p>
          <a:p>
            <a:r>
              <a:rPr lang="en-US" dirty="0" smtClean="0"/>
              <a:t>It is not clear if we will have a clear definition of the three corners Typ, Min, Max</a:t>
            </a:r>
          </a:p>
          <a:p>
            <a:pPr lvl="1"/>
            <a:r>
              <a:rPr lang="en-US" dirty="0" smtClean="0"/>
              <a:t>If a parameter is a length then Typ, Fast, Slow</a:t>
            </a:r>
          </a:p>
          <a:p>
            <a:pPr lvl="1"/>
            <a:r>
              <a:rPr lang="en-US" dirty="0" smtClean="0"/>
              <a:t>If a </a:t>
            </a:r>
            <a:r>
              <a:rPr lang="en-US" dirty="0"/>
              <a:t>parameter is a </a:t>
            </a:r>
            <a:r>
              <a:rPr lang="en-US" dirty="0" smtClean="0"/>
              <a:t>delay then </a:t>
            </a:r>
            <a:r>
              <a:rPr lang="en-US" dirty="0"/>
              <a:t>Typ, </a:t>
            </a:r>
            <a:r>
              <a:rPr lang="en-US" dirty="0" smtClean="0"/>
              <a:t>Slow, Fast</a:t>
            </a:r>
          </a:p>
          <a:p>
            <a:pPr lvl="1"/>
            <a:r>
              <a:rPr lang="en-US" dirty="0" smtClean="0"/>
              <a:t>If a parameter is an impedance </a:t>
            </a:r>
            <a:r>
              <a:rPr lang="en-US" dirty="0"/>
              <a:t>then Typ, </a:t>
            </a:r>
            <a:r>
              <a:rPr lang="en-US" dirty="0" smtClean="0"/>
              <a:t>Min, Max</a:t>
            </a:r>
          </a:p>
          <a:p>
            <a:r>
              <a:rPr lang="en-US" dirty="0" smtClean="0"/>
              <a:t>Expect it will inherit the existing usage of Typ, Min and Max and will be up to EDA tool on how to apply these corners.</a:t>
            </a:r>
          </a:p>
          <a:p>
            <a:r>
              <a:rPr lang="en-US" dirty="0" smtClean="0"/>
              <a:t>Some “Corner” conditions (e.g. crosstalk) will be handled by </a:t>
            </a:r>
            <a:r>
              <a:rPr lang="en-US" dirty="0"/>
              <a:t>[Interconnect Model Selector</a:t>
            </a:r>
            <a:r>
              <a:rPr lang="en-US" dirty="0" smtClean="0"/>
              <a:t>].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3252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066800"/>
          </a:xfrm>
        </p:spPr>
        <p:txBody>
          <a:bodyPr/>
          <a:lstStyle/>
          <a:p>
            <a:r>
              <a:rPr lang="en-US" dirty="0" smtClean="0"/>
              <a:t>Reconciling Legacy IBIS Models and [External Model]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162800" cy="4419600"/>
          </a:xfrm>
        </p:spPr>
        <p:txBody>
          <a:bodyPr/>
          <a:lstStyle/>
          <a:p>
            <a:r>
              <a:rPr lang="en-US" dirty="0" smtClean="0"/>
              <a:t>[External Model] supports an </a:t>
            </a:r>
            <a:r>
              <a:rPr lang="en-US" dirty="0" err="1" smtClean="0"/>
              <a:t>A_extref</a:t>
            </a:r>
            <a:r>
              <a:rPr lang="en-US" dirty="0" smtClean="0"/>
              <a:t> terminal which has no analog in legacy models (models that use the IV and VT curves).</a:t>
            </a:r>
          </a:p>
          <a:p>
            <a:r>
              <a:rPr lang="en-US" smtClean="0"/>
              <a:t>If </a:t>
            </a:r>
            <a:r>
              <a:rPr lang="en-US" smtClean="0"/>
              <a:t>a new </a:t>
            </a:r>
            <a:r>
              <a:rPr lang="en-US" dirty="0" smtClean="0"/>
              <a:t>interconnect </a:t>
            </a:r>
            <a:r>
              <a:rPr lang="en-US" dirty="0" smtClean="0"/>
              <a:t>models has a terminal to an [External Model] </a:t>
            </a:r>
            <a:r>
              <a:rPr lang="en-US" dirty="0" err="1" smtClean="0"/>
              <a:t>A_extref</a:t>
            </a:r>
            <a:r>
              <a:rPr lang="en-US" dirty="0" smtClean="0"/>
              <a:t>, how should the EDA tool terminate this terminal when using a legacy model?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5792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</a:t>
            </a:r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is to complete the new interconnect model BIRD and formally submit it to the Open Forum by the end of Q1, 2015</a:t>
            </a:r>
          </a:p>
          <a:p>
            <a:r>
              <a:rPr lang="en-US" dirty="0" smtClean="0"/>
              <a:t>Shortly thereafter with a BIRD to enhance EBD to support IBIS-ISS subckts.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18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6370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685800"/>
          </a:xfrm>
        </p:spPr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162800" cy="5486400"/>
          </a:xfrm>
        </p:spPr>
        <p:txBody>
          <a:bodyPr/>
          <a:lstStyle/>
          <a:p>
            <a:r>
              <a:rPr lang="en-US" sz="1800" dirty="0"/>
              <a:t>IBIS Interconnect Task Group</a:t>
            </a:r>
          </a:p>
          <a:p>
            <a:r>
              <a:rPr lang="en-US" sz="1800" dirty="0"/>
              <a:t>Models Represent Package and On-Die Interconnect</a:t>
            </a:r>
          </a:p>
          <a:p>
            <a:r>
              <a:rPr lang="en-US" sz="1800" dirty="0"/>
              <a:t>On Die, Package, Supply and Signal Interconnect can be Combines or Kept Separate</a:t>
            </a:r>
          </a:p>
          <a:p>
            <a:r>
              <a:rPr lang="en-US" sz="1800" dirty="0"/>
              <a:t>Similar Approach for Both IBIS and EBD</a:t>
            </a:r>
          </a:p>
          <a:p>
            <a:r>
              <a:rPr lang="en-US" sz="1800" dirty="0"/>
              <a:t>Pre and Post Layout IBIS Files</a:t>
            </a:r>
          </a:p>
          <a:p>
            <a:r>
              <a:rPr lang="en-US" sz="1800" dirty="0"/>
              <a:t>IBIS Interconnect Model Terminals</a:t>
            </a:r>
          </a:p>
          <a:p>
            <a:r>
              <a:rPr lang="en-US" sz="1800" dirty="0"/>
              <a:t>Differential Signal (I/O) Model Terminals</a:t>
            </a:r>
          </a:p>
          <a:p>
            <a:r>
              <a:rPr lang="en-US" sz="1800" dirty="0"/>
              <a:t>Supply Model Terminals</a:t>
            </a:r>
          </a:p>
          <a:p>
            <a:r>
              <a:rPr lang="en-US" sz="1800" dirty="0"/>
              <a:t>Post Layout Combined Package and On-Die Models</a:t>
            </a:r>
          </a:p>
          <a:p>
            <a:r>
              <a:rPr lang="en-US" sz="1800" dirty="0"/>
              <a:t>Post Layout Separate Package and On-Die Models</a:t>
            </a:r>
          </a:p>
          <a:p>
            <a:r>
              <a:rPr lang="en-US" sz="1800" dirty="0"/>
              <a:t>Pre Layout Combined Package and On-Die Models</a:t>
            </a:r>
          </a:p>
          <a:p>
            <a:r>
              <a:rPr lang="en-US" sz="1800" dirty="0"/>
              <a:t>Graphics Showing Model Terminals</a:t>
            </a:r>
          </a:p>
          <a:p>
            <a:r>
              <a:rPr lang="en-US" sz="1800" dirty="0"/>
              <a:t>Corners</a:t>
            </a:r>
          </a:p>
          <a:p>
            <a:r>
              <a:rPr lang="en-US" sz="1800" dirty="0"/>
              <a:t>Reconciling Legacy IBIS Models and [External Model]</a:t>
            </a:r>
          </a:p>
          <a:p>
            <a:r>
              <a:rPr lang="en-US" sz="1800" dirty="0"/>
              <a:t>Next </a:t>
            </a:r>
            <a:r>
              <a:rPr lang="en-US" sz="1800" dirty="0" smtClean="0"/>
              <a:t>Steps</a:t>
            </a:r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78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IBIS Interconnect Task </a:t>
            </a:r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Meets Wednesdays 8AM PDT</a:t>
            </a:r>
          </a:p>
          <a:p>
            <a:r>
              <a:rPr lang="en-US" sz="1800" u="sng" dirty="0">
                <a:hlinkClick r:id="rId2"/>
              </a:rPr>
              <a:t>http://www.eda.org/ibis/interconnect_wip</a:t>
            </a:r>
            <a:r>
              <a:rPr lang="en-US" sz="1800" u="sng" dirty="0" smtClean="0">
                <a:hlinkClick r:id="rId2"/>
              </a:rPr>
              <a:t>/</a:t>
            </a:r>
            <a:endParaRPr lang="en-US" sz="1800" dirty="0" smtClean="0"/>
          </a:p>
          <a:p>
            <a:r>
              <a:rPr lang="en-US" sz="1800" dirty="0" smtClean="0"/>
              <a:t>Major Contributors</a:t>
            </a:r>
          </a:p>
          <a:p>
            <a:pPr lvl="1"/>
            <a:r>
              <a:rPr lang="en-US" sz="1400" dirty="0" smtClean="0"/>
              <a:t>Altera			David</a:t>
            </a:r>
            <a:r>
              <a:rPr lang="en-US" sz="1400" dirty="0"/>
              <a:t>  Banas</a:t>
            </a:r>
          </a:p>
          <a:p>
            <a:pPr lvl="1"/>
            <a:r>
              <a:rPr lang="en-US" sz="1400" dirty="0"/>
              <a:t>Cadence Design </a:t>
            </a:r>
            <a:r>
              <a:rPr lang="en-US" sz="1400" dirty="0" smtClean="0"/>
              <a:t>Systems	Bradley </a:t>
            </a:r>
            <a:r>
              <a:rPr lang="en-US" sz="1400" dirty="0"/>
              <a:t>Brim</a:t>
            </a:r>
          </a:p>
          <a:p>
            <a:pPr lvl="1"/>
            <a:r>
              <a:rPr lang="en-US" sz="1400" dirty="0"/>
              <a:t>Intel </a:t>
            </a:r>
            <a:r>
              <a:rPr lang="en-US" sz="1400" dirty="0" smtClean="0"/>
              <a:t>Corp			Michael Mirmak</a:t>
            </a:r>
            <a:r>
              <a:rPr lang="en-US" sz="1400" dirty="0"/>
              <a:t>                             </a:t>
            </a:r>
          </a:p>
          <a:p>
            <a:pPr lvl="1"/>
            <a:r>
              <a:rPr lang="en-US" sz="1400" dirty="0"/>
              <a:t>Keysight </a:t>
            </a:r>
            <a:r>
              <a:rPr lang="en-US" sz="1400" dirty="0" smtClean="0"/>
              <a:t>Technologies		Radek </a:t>
            </a:r>
            <a:r>
              <a:rPr lang="en-US" sz="1400" dirty="0" err="1"/>
              <a:t>Biernacki</a:t>
            </a:r>
            <a:endParaRPr lang="en-US" sz="1400" dirty="0"/>
          </a:p>
          <a:p>
            <a:pPr lvl="1"/>
            <a:r>
              <a:rPr lang="en-US" sz="1400" dirty="0"/>
              <a:t>Mentor </a:t>
            </a:r>
            <a:r>
              <a:rPr lang="en-US" sz="1400" dirty="0" smtClean="0"/>
              <a:t>Graphics		Arpad Muranyi</a:t>
            </a:r>
            <a:endParaRPr lang="en-US" sz="1400" dirty="0"/>
          </a:p>
          <a:p>
            <a:pPr lvl="1"/>
            <a:r>
              <a:rPr lang="en-US" sz="1400" dirty="0"/>
              <a:t>Micron </a:t>
            </a:r>
            <a:r>
              <a:rPr lang="en-US" sz="1400" dirty="0" smtClean="0"/>
              <a:t>Technology		Justin Butterfield, </a:t>
            </a:r>
            <a:r>
              <a:rPr lang="en-US" sz="1400" dirty="0"/>
              <a:t>Randy </a:t>
            </a:r>
            <a:r>
              <a:rPr lang="en-US" sz="1400" dirty="0" smtClean="0"/>
              <a:t>Wolff</a:t>
            </a:r>
            <a:endParaRPr lang="en-US" sz="1400" dirty="0"/>
          </a:p>
          <a:p>
            <a:pPr lvl="1"/>
            <a:r>
              <a:rPr lang="en-US" sz="1400" dirty="0"/>
              <a:t>Signal Integrity </a:t>
            </a:r>
            <a:r>
              <a:rPr lang="en-US" sz="1400" dirty="0" smtClean="0"/>
              <a:t>Software		Walter Katz</a:t>
            </a:r>
            <a:endParaRPr lang="en-US" sz="1400" dirty="0"/>
          </a:p>
          <a:p>
            <a:pPr lvl="1"/>
            <a:r>
              <a:rPr lang="en-US" sz="1400" dirty="0" smtClean="0"/>
              <a:t>Synopsys			Rita Horner</a:t>
            </a:r>
            <a:endParaRPr lang="en-US" sz="1400" dirty="0"/>
          </a:p>
          <a:p>
            <a:pPr lvl="1"/>
            <a:r>
              <a:rPr lang="en-US" sz="1400" dirty="0" err="1"/>
              <a:t>Teraspeed</a:t>
            </a:r>
            <a:r>
              <a:rPr lang="en-US" sz="1400" dirty="0"/>
              <a:t> </a:t>
            </a:r>
            <a:r>
              <a:rPr lang="en-US" sz="1400" dirty="0" smtClean="0"/>
              <a:t>Labs		Bob Ross</a:t>
            </a:r>
            <a:endParaRPr lang="en-US" sz="1400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0142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066800"/>
          </a:xfrm>
        </p:spPr>
        <p:txBody>
          <a:bodyPr/>
          <a:lstStyle/>
          <a:p>
            <a:r>
              <a:rPr lang="en-US" dirty="0" smtClean="0"/>
              <a:t>Models Represent Package and On-Die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162800" cy="4572000"/>
          </a:xfrm>
        </p:spPr>
        <p:txBody>
          <a:bodyPr/>
          <a:lstStyle/>
          <a:p>
            <a:r>
              <a:rPr lang="en-US" dirty="0" smtClean="0"/>
              <a:t>Languages Supported</a:t>
            </a:r>
          </a:p>
          <a:p>
            <a:pPr lvl="1"/>
            <a:r>
              <a:rPr lang="en-US" dirty="0" smtClean="0"/>
              <a:t>IBIS-ISS</a:t>
            </a:r>
          </a:p>
          <a:p>
            <a:pPr lvl="1"/>
            <a:r>
              <a:rPr lang="en-US" dirty="0" smtClean="0"/>
              <a:t>Touchstone</a:t>
            </a:r>
          </a:p>
          <a:p>
            <a:r>
              <a:rPr lang="en-US" dirty="0" smtClean="0"/>
              <a:t>Model Terminals</a:t>
            </a:r>
          </a:p>
          <a:p>
            <a:pPr lvl="1"/>
            <a:r>
              <a:rPr lang="en-US" dirty="0" smtClean="0"/>
              <a:t>Pins</a:t>
            </a:r>
          </a:p>
          <a:p>
            <a:pPr lvl="1"/>
            <a:r>
              <a:rPr lang="en-US" dirty="0" smtClean="0"/>
              <a:t>Die Pads</a:t>
            </a:r>
          </a:p>
          <a:p>
            <a:pPr lvl="1"/>
            <a:r>
              <a:rPr lang="en-US" dirty="0" smtClean="0"/>
              <a:t>Buffer Signals</a:t>
            </a:r>
          </a:p>
          <a:p>
            <a:pPr lvl="1"/>
            <a:r>
              <a:rPr lang="en-US" dirty="0" smtClean="0"/>
              <a:t>Buffer Supplies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0396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676400"/>
          </a:xfrm>
        </p:spPr>
        <p:txBody>
          <a:bodyPr/>
          <a:lstStyle/>
          <a:p>
            <a:r>
              <a:rPr lang="en-US" dirty="0" smtClean="0"/>
              <a:t>On Die, Package, Supply and Signal Interconnect can be </a:t>
            </a:r>
            <a:r>
              <a:rPr lang="en-US" dirty="0" smtClean="0"/>
              <a:t>Combined </a:t>
            </a:r>
            <a:r>
              <a:rPr lang="en-US" dirty="0" smtClean="0"/>
              <a:t>or Kept Separate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162800" cy="3962400"/>
          </a:xfrm>
        </p:spPr>
        <p:txBody>
          <a:bodyPr/>
          <a:lstStyle/>
          <a:p>
            <a:r>
              <a:rPr lang="en-US" dirty="0"/>
              <a:t>Supports separate on-die and package interconnect models and combined on-die and package interconnect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Independent Supply and Signal Interconnect Models</a:t>
            </a:r>
          </a:p>
          <a:p>
            <a:r>
              <a:rPr lang="en-US" dirty="0" smtClean="0"/>
              <a:t>Coupled Supply and Signal Interconnect Models</a:t>
            </a:r>
          </a:p>
          <a:p>
            <a:r>
              <a:rPr lang="en-US" dirty="0" smtClean="0"/>
              <a:t>Singled Ended and Differential Interconnect Models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5550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467600" cy="914400"/>
          </a:xfrm>
        </p:spPr>
        <p:txBody>
          <a:bodyPr/>
          <a:lstStyle/>
          <a:p>
            <a:r>
              <a:rPr lang="en-US" sz="3200" dirty="0"/>
              <a:t>Similar Approach for Both IBIS and </a:t>
            </a:r>
            <a:r>
              <a:rPr lang="en-US" sz="3200" dirty="0" smtClean="0"/>
              <a:t>EBD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162800" cy="4191000"/>
          </a:xfrm>
        </p:spPr>
        <p:txBody>
          <a:bodyPr/>
          <a:lstStyle/>
          <a:p>
            <a:r>
              <a:rPr lang="en-US" sz="2000" dirty="0"/>
              <a:t>IBIS (.ibs) Interconnect </a:t>
            </a:r>
            <a:r>
              <a:rPr lang="en-US" sz="2000" dirty="0" smtClean="0"/>
              <a:t>Model Terminals</a:t>
            </a:r>
            <a:endParaRPr lang="en-US" sz="2000" dirty="0"/>
          </a:p>
          <a:p>
            <a:pPr lvl="1"/>
            <a:r>
              <a:rPr lang="en-US" dirty="0" smtClean="0"/>
              <a:t>Pins ([Pins])</a:t>
            </a:r>
            <a:endParaRPr lang="en-US" dirty="0"/>
          </a:p>
          <a:p>
            <a:pPr lvl="1"/>
            <a:r>
              <a:rPr lang="en-US" dirty="0"/>
              <a:t>Die Pads</a:t>
            </a:r>
          </a:p>
          <a:p>
            <a:pPr lvl="1"/>
            <a:r>
              <a:rPr lang="en-US" dirty="0" smtClean="0"/>
              <a:t>Buffers</a:t>
            </a:r>
            <a:endParaRPr lang="en-US" dirty="0"/>
          </a:p>
          <a:p>
            <a:r>
              <a:rPr lang="en-US" sz="2000" dirty="0" smtClean="0"/>
              <a:t>EBD (.</a:t>
            </a:r>
            <a:r>
              <a:rPr lang="en-US" sz="2000" dirty="0" err="1" smtClean="0"/>
              <a:t>ebd</a:t>
            </a:r>
            <a:r>
              <a:rPr lang="en-US" sz="2000" dirty="0" smtClean="0"/>
              <a:t>) </a:t>
            </a:r>
            <a:r>
              <a:rPr lang="en-US" sz="2000" dirty="0"/>
              <a:t>Interconnect Model Terminals</a:t>
            </a:r>
          </a:p>
          <a:p>
            <a:pPr lvl="1"/>
            <a:r>
              <a:rPr lang="en-US" dirty="0" smtClean="0"/>
              <a:t>Pins ([Pin List])</a:t>
            </a:r>
            <a:endParaRPr lang="en-US" dirty="0"/>
          </a:p>
          <a:p>
            <a:pPr lvl="1"/>
            <a:r>
              <a:rPr lang="en-US" dirty="0" err="1" smtClean="0"/>
              <a:t>reference_designator.pin</a:t>
            </a:r>
            <a:endParaRPr lang="en-US" dirty="0" smtClean="0"/>
          </a:p>
          <a:p>
            <a:pPr lvl="1"/>
            <a:r>
              <a:rPr lang="en-US" dirty="0" smtClean="0"/>
              <a:t>EBD will be a separate BIRD based on the IBIS interconnect model BIRD when completed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616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IBIS </a:t>
            </a:r>
            <a:r>
              <a:rPr lang="en-US" sz="3200" dirty="0" smtClean="0"/>
              <a:t>Interconnect Model Terminals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162800" cy="5181600"/>
          </a:xfrm>
        </p:spPr>
        <p:txBody>
          <a:bodyPr/>
          <a:lstStyle/>
          <a:p>
            <a:r>
              <a:rPr lang="en-US" dirty="0" smtClean="0"/>
              <a:t>Pins</a:t>
            </a:r>
          </a:p>
          <a:p>
            <a:r>
              <a:rPr lang="en-US" dirty="0" smtClean="0"/>
              <a:t>Die Pads</a:t>
            </a:r>
          </a:p>
          <a:p>
            <a:pPr lvl="1"/>
            <a:r>
              <a:rPr lang="en-US" sz="2400" dirty="0" smtClean="0"/>
              <a:t>Signal (I/O)</a:t>
            </a:r>
          </a:p>
          <a:p>
            <a:pPr lvl="1"/>
            <a:r>
              <a:rPr lang="en-US" sz="2400" dirty="0" smtClean="0"/>
              <a:t>Supply (POWER and GND)</a:t>
            </a:r>
          </a:p>
          <a:p>
            <a:r>
              <a:rPr lang="en-US" dirty="0" smtClean="0"/>
              <a:t>Buffers</a:t>
            </a:r>
          </a:p>
          <a:p>
            <a:pPr lvl="1"/>
            <a:r>
              <a:rPr lang="en-US" sz="2400" dirty="0" smtClean="0"/>
              <a:t>Signal (I/O)</a:t>
            </a:r>
          </a:p>
          <a:p>
            <a:pPr lvl="1"/>
            <a:r>
              <a:rPr lang="en-US" sz="2400" dirty="0" smtClean="0"/>
              <a:t>Supply</a:t>
            </a:r>
          </a:p>
          <a:p>
            <a:pPr lvl="2"/>
            <a:r>
              <a:rPr lang="en-US" sz="2400" dirty="0" smtClean="0"/>
              <a:t>Pullup Reference</a:t>
            </a:r>
          </a:p>
          <a:p>
            <a:pPr lvl="2"/>
            <a:r>
              <a:rPr lang="en-US" sz="2400" dirty="0" err="1" smtClean="0"/>
              <a:t>Pulldown</a:t>
            </a:r>
            <a:r>
              <a:rPr lang="en-US" sz="2400" dirty="0" smtClean="0"/>
              <a:t> Reference</a:t>
            </a:r>
            <a:endParaRPr lang="en-US" sz="2400" dirty="0"/>
          </a:p>
          <a:p>
            <a:pPr lvl="2"/>
            <a:r>
              <a:rPr lang="en-US" sz="2400" dirty="0" smtClean="0"/>
              <a:t>Power Clamp Reference</a:t>
            </a:r>
            <a:endParaRPr lang="en-US" sz="2400" dirty="0"/>
          </a:p>
          <a:p>
            <a:pPr lvl="2"/>
            <a:r>
              <a:rPr lang="en-US" sz="2400" dirty="0" smtClean="0"/>
              <a:t>Ground Clamp Reference</a:t>
            </a:r>
            <a:endParaRPr lang="en-US" sz="2400" dirty="0"/>
          </a:p>
          <a:p>
            <a:pPr lvl="2"/>
            <a:r>
              <a:rPr lang="en-US" sz="2400" dirty="0" smtClean="0"/>
              <a:t>External Reference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2087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 and Post Layout IBIS </a:t>
            </a: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162800" cy="4800600"/>
          </a:xfrm>
        </p:spPr>
        <p:txBody>
          <a:bodyPr/>
          <a:lstStyle/>
          <a:p>
            <a:r>
              <a:rPr lang="en-US" sz="1800" dirty="0" smtClean="0"/>
              <a:t>Post Layout</a:t>
            </a:r>
          </a:p>
          <a:p>
            <a:pPr lvl="1"/>
            <a:r>
              <a:rPr lang="en-US" sz="1800" dirty="0" smtClean="0"/>
              <a:t>Signal (I/O) Terminals</a:t>
            </a:r>
          </a:p>
          <a:p>
            <a:pPr lvl="2"/>
            <a:r>
              <a:rPr lang="en-US" dirty="0" smtClean="0"/>
              <a:t>Pin, Die Pad and Buffer terminals referenced by Pin_name </a:t>
            </a:r>
            <a:endParaRPr lang="en-US" dirty="0"/>
          </a:p>
          <a:p>
            <a:pPr lvl="1"/>
            <a:r>
              <a:rPr lang="en-US" sz="1800" dirty="0" smtClean="0"/>
              <a:t>Supply </a:t>
            </a:r>
            <a:r>
              <a:rPr lang="en-US" sz="1800" dirty="0"/>
              <a:t>Terminals</a:t>
            </a:r>
            <a:endParaRPr lang="en-US" sz="1800" dirty="0" smtClean="0"/>
          </a:p>
          <a:p>
            <a:pPr lvl="2"/>
            <a:r>
              <a:rPr lang="en-US" dirty="0" smtClean="0"/>
              <a:t>Pin terminals referenced by Pin_name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 smtClean="0"/>
              <a:t>Die Pad </a:t>
            </a:r>
            <a:r>
              <a:rPr lang="en-US" dirty="0"/>
              <a:t>terminals </a:t>
            </a:r>
            <a:r>
              <a:rPr lang="en-US" dirty="0" smtClean="0"/>
              <a:t>referenced by </a:t>
            </a:r>
            <a:r>
              <a:rPr lang="en-US" dirty="0" err="1" smtClean="0"/>
              <a:t>Die_Pad_name</a:t>
            </a:r>
            <a:r>
              <a:rPr lang="en-US" dirty="0" smtClean="0"/>
              <a:t>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 smtClean="0"/>
              <a:t>Buffer </a:t>
            </a:r>
            <a:r>
              <a:rPr lang="en-US" dirty="0"/>
              <a:t>terminals </a:t>
            </a:r>
            <a:r>
              <a:rPr lang="en-US" dirty="0" smtClean="0"/>
              <a:t>referenced by Pin_name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r>
              <a:rPr lang="en-US" sz="1800" dirty="0" smtClean="0"/>
              <a:t>Pre Layout</a:t>
            </a:r>
          </a:p>
          <a:p>
            <a:pPr lvl="1"/>
            <a:r>
              <a:rPr lang="en-US" sz="1800" dirty="0"/>
              <a:t>Signal (I/O) Terminals</a:t>
            </a:r>
          </a:p>
          <a:p>
            <a:pPr lvl="2"/>
            <a:r>
              <a:rPr lang="en-US" dirty="0" smtClean="0"/>
              <a:t>Referenced </a:t>
            </a:r>
            <a:r>
              <a:rPr lang="en-US" dirty="0"/>
              <a:t>by </a:t>
            </a:r>
            <a:r>
              <a:rPr lang="en-US" dirty="0" err="1" smtClean="0"/>
              <a:t>Model_name</a:t>
            </a:r>
            <a:endParaRPr lang="en-US" dirty="0"/>
          </a:p>
          <a:p>
            <a:pPr lvl="1"/>
            <a:r>
              <a:rPr lang="en-US" sz="1800" dirty="0"/>
              <a:t>Supply Terminals</a:t>
            </a:r>
          </a:p>
          <a:p>
            <a:pPr lvl="2"/>
            <a:r>
              <a:rPr lang="en-US" dirty="0"/>
              <a:t>Referenced by </a:t>
            </a:r>
            <a:r>
              <a:rPr lang="en-US" dirty="0" err="1" smtClean="0"/>
              <a:t>Signal_name</a:t>
            </a:r>
            <a:endParaRPr lang="en-US" dirty="0"/>
          </a:p>
          <a:p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96274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[Interconnect Model]  </a:t>
            </a:r>
            <a:r>
              <a:rPr lang="en-US" sz="1800" dirty="0" smtClean="0"/>
              <a:t> A1   | Post Layout Interconnect Model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 smtClean="0"/>
              <a:t>File_TS</a:t>
            </a:r>
            <a:r>
              <a:rPr lang="en-US" sz="1800" dirty="0" smtClean="0"/>
              <a:t>   A1.s2p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 smtClean="0"/>
              <a:t>Number_of_Terminals</a:t>
            </a:r>
            <a:r>
              <a:rPr lang="en-US" sz="1800" dirty="0" smtClean="0"/>
              <a:t> 2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Terminal 1 </a:t>
            </a:r>
            <a:r>
              <a:rPr lang="en-US" sz="1800" dirty="0" err="1"/>
              <a:t>Pin_A_signal</a:t>
            </a:r>
            <a:r>
              <a:rPr lang="en-US" sz="1800" dirty="0"/>
              <a:t>  </a:t>
            </a:r>
            <a:r>
              <a:rPr lang="en-US" sz="1800" dirty="0" smtClean="0"/>
              <a:t>A1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Terminal 2 </a:t>
            </a:r>
            <a:r>
              <a:rPr lang="en-US" sz="1800" dirty="0" err="1"/>
              <a:t>A_signal</a:t>
            </a:r>
            <a:r>
              <a:rPr lang="en-US" sz="1800" dirty="0"/>
              <a:t> </a:t>
            </a:r>
            <a:r>
              <a:rPr lang="en-US" sz="1800" dirty="0" smtClean="0"/>
              <a:t>A1</a:t>
            </a:r>
          </a:p>
          <a:p>
            <a:pPr marL="0" indent="0">
              <a:buNone/>
            </a:pPr>
            <a:r>
              <a:rPr lang="en-US" sz="1800" dirty="0" smtClean="0"/>
              <a:t>[End Interconnect </a:t>
            </a:r>
            <a:r>
              <a:rPr lang="en-US" sz="1800" dirty="0"/>
              <a:t>Model</a:t>
            </a:r>
            <a:r>
              <a:rPr lang="en-US" sz="1800" dirty="0" smtClean="0"/>
              <a:t>]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[Interconnect Model]   </a:t>
            </a:r>
            <a:r>
              <a:rPr lang="en-US" sz="1800" dirty="0" smtClean="0"/>
              <a:t>DQ  | Pre Layout Interconnect Model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File_ISS</a:t>
            </a:r>
            <a:r>
              <a:rPr lang="en-US" sz="1800" dirty="0"/>
              <a:t>   </a:t>
            </a:r>
            <a:r>
              <a:rPr lang="en-US" sz="1800" dirty="0" err="1" smtClean="0"/>
              <a:t>DQ.iss</a:t>
            </a:r>
            <a:r>
              <a:rPr lang="en-US" sz="1800" dirty="0" smtClean="0"/>
              <a:t> DQ</a:t>
            </a:r>
          </a:p>
          <a:p>
            <a:pPr marL="0" indent="0">
              <a:buNone/>
            </a:pPr>
            <a:r>
              <a:rPr lang="en-US" sz="1800" dirty="0" err="1" smtClean="0"/>
              <a:t>Param</a:t>
            </a:r>
            <a:r>
              <a:rPr lang="en-US" sz="1800" dirty="0" smtClean="0"/>
              <a:t> Length .1 .05 .15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Number_of_Terminals</a:t>
            </a:r>
            <a:r>
              <a:rPr lang="en-US" sz="1800" dirty="0"/>
              <a:t> 2</a:t>
            </a:r>
          </a:p>
          <a:p>
            <a:pPr marL="0" indent="0">
              <a:buNone/>
            </a:pPr>
            <a:r>
              <a:rPr lang="en-US" sz="1800" dirty="0"/>
              <a:t>Terminal 1 </a:t>
            </a:r>
            <a:r>
              <a:rPr lang="en-US" sz="1800" dirty="0" err="1"/>
              <a:t>Pin_A_signal</a:t>
            </a:r>
            <a:r>
              <a:rPr lang="en-US" sz="1800" dirty="0"/>
              <a:t>  </a:t>
            </a:r>
            <a:r>
              <a:rPr lang="en-US" sz="1800" dirty="0" smtClean="0"/>
              <a:t>DQ </a:t>
            </a:r>
            <a:r>
              <a:rPr lang="en-US" sz="1800" dirty="0" err="1" smtClean="0"/>
              <a:t>Model_name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Terminal </a:t>
            </a:r>
            <a:r>
              <a:rPr lang="en-US" sz="1800" dirty="0" smtClean="0"/>
              <a:t>2 </a:t>
            </a:r>
            <a:r>
              <a:rPr lang="en-US" sz="1800" dirty="0" err="1"/>
              <a:t>A_signal</a:t>
            </a:r>
            <a:r>
              <a:rPr lang="en-US" sz="1800" dirty="0"/>
              <a:t> DQ </a:t>
            </a:r>
            <a:r>
              <a:rPr lang="en-US" sz="1800" dirty="0" err="1" smtClean="0"/>
              <a:t>Model_name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[End Interconnect Model</a:t>
            </a:r>
            <a:r>
              <a:rPr lang="en-US" sz="1800" dirty="0" smtClean="0"/>
              <a:t>]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7308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4339</TotalTime>
  <Words>962</Words>
  <Application>Microsoft Office PowerPoint</Application>
  <PresentationFormat>On-screen Show (4:3)</PresentationFormat>
  <Paragraphs>263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Blank Presentation</vt:lpstr>
      <vt:lpstr>IBIS Interconnect BIRD Draft 4</vt:lpstr>
      <vt:lpstr>Overview</vt:lpstr>
      <vt:lpstr>IBIS Interconnect Task Group</vt:lpstr>
      <vt:lpstr>Models Represent Package and On-Die Interconnect</vt:lpstr>
      <vt:lpstr>On Die, Package, Supply and Signal Interconnect can be Combined or Kept Separate</vt:lpstr>
      <vt:lpstr>Similar Approach for Both IBIS and EBD</vt:lpstr>
      <vt:lpstr>IBIS Interconnect Model Terminals</vt:lpstr>
      <vt:lpstr>Pre and Post Layout IBIS Files</vt:lpstr>
      <vt:lpstr>Interconnect Model Examples</vt:lpstr>
      <vt:lpstr>Interconnect Model Terminals</vt:lpstr>
      <vt:lpstr>Differential Signal (I/O) Model Terminals</vt:lpstr>
      <vt:lpstr>Supply Model Terminals</vt:lpstr>
      <vt:lpstr>Package Terminals Post Layout</vt:lpstr>
      <vt:lpstr>Package Terminals Post Layout</vt:lpstr>
      <vt:lpstr>Package Terminals Pre Layout</vt:lpstr>
      <vt:lpstr>Corners</vt:lpstr>
      <vt:lpstr>Reconciling Legacy IBIS Models and [External Model]</vt:lpstr>
      <vt:lpstr>Next Steps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305</cp:revision>
  <cp:lastPrinted>2014-01-15T15:39:02Z</cp:lastPrinted>
  <dcterms:created xsi:type="dcterms:W3CDTF">2010-01-20T19:11:57Z</dcterms:created>
  <dcterms:modified xsi:type="dcterms:W3CDTF">2015-01-15T21:15:05Z</dcterms:modified>
</cp:coreProperties>
</file>