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10" r:id="rId2"/>
    <p:sldId id="312" r:id="rId3"/>
    <p:sldId id="377" r:id="rId4"/>
    <p:sldId id="378" r:id="rId5"/>
    <p:sldId id="379" r:id="rId6"/>
    <p:sldId id="361" r:id="rId7"/>
    <p:sldId id="359" r:id="rId8"/>
    <p:sldId id="380" r:id="rId9"/>
    <p:sldId id="363" r:id="rId10"/>
    <p:sldId id="360" r:id="rId11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0000"/>
    <a:srgbClr val="85AED7"/>
    <a:srgbClr val="2B5681"/>
    <a:srgbClr val="E8F0F8"/>
    <a:srgbClr val="E2ECF6"/>
    <a:srgbClr val="D6E4F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0" autoAdjust="0"/>
    <p:restoredTop sz="94591" autoAdjust="0"/>
  </p:normalViewPr>
  <p:slideViewPr>
    <p:cSldViewPr>
      <p:cViewPr>
        <p:scale>
          <a:sx n="93" d="100"/>
          <a:sy n="93" d="100"/>
        </p:scale>
        <p:origin x="-1182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notesViewPr>
    <p:cSldViewPr>
      <p:cViewPr varScale="1">
        <p:scale>
          <a:sx n="95" d="100"/>
          <a:sy n="95" d="100"/>
        </p:scale>
        <p:origin x="-2514" y="-96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639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639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3776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477" y="3329940"/>
            <a:ext cx="6773122" cy="315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776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a.org/ibis/interconnect_wip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772400" cy="2209800"/>
          </a:xfrm>
        </p:spPr>
        <p:txBody>
          <a:bodyPr/>
          <a:lstStyle/>
          <a:p>
            <a:pPr eaLnBrk="1" hangingPunct="1"/>
            <a:r>
              <a:rPr lang="en-US" dirty="0" smtClean="0"/>
              <a:t>IBIS Interconnect BIRD</a:t>
            </a:r>
            <a:br>
              <a:rPr lang="en-US" dirty="0" smtClean="0"/>
            </a:br>
            <a:r>
              <a:rPr lang="en-US" dirty="0" smtClean="0"/>
              <a:t>Draft 0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553200" cy="2286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Walter Katz</a:t>
            </a:r>
          </a:p>
          <a:p>
            <a:pPr eaLnBrk="1" hangingPunct="1"/>
            <a:r>
              <a:rPr lang="en-US" dirty="0" smtClean="0"/>
              <a:t>Signal Integrity Software, Inc.</a:t>
            </a:r>
          </a:p>
          <a:p>
            <a:pPr eaLnBrk="1" hangingPunct="1"/>
            <a:r>
              <a:rPr lang="en-US" dirty="0" smtClean="0"/>
              <a:t>IBIS Summit, DesignCon</a:t>
            </a:r>
          </a:p>
          <a:p>
            <a:pPr eaLnBrk="1" hangingPunct="1"/>
            <a:r>
              <a:rPr lang="en-US" dirty="0" smtClean="0"/>
              <a:t>January 27, 2015</a:t>
            </a:r>
          </a:p>
        </p:txBody>
      </p:sp>
    </p:spTree>
    <p:extLst>
      <p:ext uri="{BB962C8B-B14F-4D97-AF65-F5344CB8AC3E}">
        <p14:creationId xmlns:p14="http://schemas.microsoft.com/office/powerpoint/2010/main" val="1805993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dirty="0" smtClean="0"/>
              <a:t>Corners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File, Subckt and Parameters can have either a single value or three corner </a:t>
            </a:r>
            <a:r>
              <a:rPr lang="en-US" dirty="0" smtClean="0"/>
              <a:t>values</a:t>
            </a:r>
          </a:p>
          <a:p>
            <a:r>
              <a:rPr lang="en-US" dirty="0" smtClean="0"/>
              <a:t>It is not clear if we will have a clear definition of the three corners Typ, Min, Max</a:t>
            </a:r>
          </a:p>
          <a:p>
            <a:pPr lvl="1"/>
            <a:r>
              <a:rPr lang="en-US" dirty="0" smtClean="0"/>
              <a:t>Can be Typ, Slow, Fast</a:t>
            </a:r>
          </a:p>
          <a:p>
            <a:pPr lvl="1"/>
            <a:r>
              <a:rPr lang="en-US" dirty="0" smtClean="0"/>
              <a:t>Can be Typ, Small Crosstalk, Large Crosstalk</a:t>
            </a:r>
          </a:p>
          <a:p>
            <a:r>
              <a:rPr lang="en-US" dirty="0" smtClean="0"/>
              <a:t>Expect it will inherit the existing usage of Typ, Min and Max and will be up to EDA tool on how to apply these corners.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10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13252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685800"/>
          </a:xfrm>
        </p:spPr>
        <p:txBody>
          <a:bodyPr/>
          <a:lstStyle/>
          <a:p>
            <a:r>
              <a:rPr lang="en-US" b="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7162800" cy="5486400"/>
          </a:xfrm>
        </p:spPr>
        <p:txBody>
          <a:bodyPr/>
          <a:lstStyle/>
          <a:p>
            <a:r>
              <a:rPr lang="en-US" sz="2000" dirty="0" smtClean="0"/>
              <a:t>IBIS Interconnect Task </a:t>
            </a:r>
            <a:r>
              <a:rPr lang="en-US" sz="2000" dirty="0" smtClean="0"/>
              <a:t>Group</a:t>
            </a:r>
          </a:p>
          <a:p>
            <a:r>
              <a:rPr lang="en-US" sz="2000" dirty="0"/>
              <a:t>Models Represent Package and On-Die </a:t>
            </a:r>
            <a:r>
              <a:rPr lang="en-US" sz="2000" dirty="0" smtClean="0"/>
              <a:t>Interconnect</a:t>
            </a:r>
          </a:p>
          <a:p>
            <a:r>
              <a:rPr lang="en-US" sz="2000" dirty="0"/>
              <a:t>On Die, Package, Supply and Signal Interconnect can be Combines or Kept Separate</a:t>
            </a:r>
            <a:endParaRPr lang="en-US" sz="2000" dirty="0" smtClean="0"/>
          </a:p>
          <a:p>
            <a:r>
              <a:rPr lang="en-US" sz="2000" dirty="0" smtClean="0"/>
              <a:t>Similar Approach for Both IBIS and EBD</a:t>
            </a:r>
          </a:p>
          <a:p>
            <a:r>
              <a:rPr lang="en-US" sz="2000" dirty="0"/>
              <a:t>IBIS Interconnect Model </a:t>
            </a:r>
            <a:r>
              <a:rPr lang="en-US" sz="2000" dirty="0" smtClean="0"/>
              <a:t>Terminals</a:t>
            </a:r>
          </a:p>
          <a:p>
            <a:r>
              <a:rPr lang="en-US" sz="2000" dirty="0" smtClean="0"/>
              <a:t>Pre </a:t>
            </a:r>
            <a:r>
              <a:rPr lang="en-US" sz="2000" dirty="0" smtClean="0"/>
              <a:t>and Post Layout IBIS Files</a:t>
            </a:r>
          </a:p>
          <a:p>
            <a:r>
              <a:rPr lang="en-US" sz="2000" dirty="0" smtClean="0"/>
              <a:t>Corners</a:t>
            </a:r>
          </a:p>
          <a:p>
            <a:r>
              <a:rPr lang="en-US" sz="2000" dirty="0" smtClean="0"/>
              <a:t>[Interconnect Model Selector]</a:t>
            </a:r>
          </a:p>
          <a:p>
            <a:r>
              <a:rPr lang="en-US" sz="2000" dirty="0" smtClean="0"/>
              <a:t>[Interconnect Model]</a:t>
            </a:r>
          </a:p>
          <a:p>
            <a:r>
              <a:rPr lang="en-US" sz="2000" dirty="0" smtClean="0"/>
              <a:t>[Begin </a:t>
            </a:r>
            <a:r>
              <a:rPr lang="en-US" sz="2000" dirty="0"/>
              <a:t>Model</a:t>
            </a:r>
            <a:r>
              <a:rPr lang="en-US" sz="2000" dirty="0" smtClean="0"/>
              <a:t>]</a:t>
            </a:r>
          </a:p>
          <a:p>
            <a:r>
              <a:rPr lang="en-US" sz="2000" dirty="0" smtClean="0"/>
              <a:t>Terminal</a:t>
            </a:r>
          </a:p>
          <a:p>
            <a:r>
              <a:rPr lang="en-US" sz="2000" dirty="0" smtClean="0"/>
              <a:t>Terminals</a:t>
            </a:r>
          </a:p>
          <a:p>
            <a:r>
              <a:rPr lang="en-US" sz="2000" dirty="0" smtClean="0"/>
              <a:t>Next Steps</a:t>
            </a:r>
          </a:p>
          <a:p>
            <a:endParaRPr lang="en-US" sz="1800" dirty="0"/>
          </a:p>
          <a:p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578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IBIS Interconnect Task </a:t>
            </a:r>
            <a:r>
              <a:rPr lang="en-US" dirty="0" smtClean="0"/>
              <a:t>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Meets Wednesdays 8AM PDT</a:t>
            </a:r>
          </a:p>
          <a:p>
            <a:r>
              <a:rPr lang="en-US" sz="1800" u="sng" dirty="0">
                <a:hlinkClick r:id="rId2"/>
              </a:rPr>
              <a:t>http://www.eda.org/ibis/interconnect_wip</a:t>
            </a:r>
            <a:r>
              <a:rPr lang="en-US" sz="1800" u="sng" dirty="0" smtClean="0">
                <a:hlinkClick r:id="rId2"/>
              </a:rPr>
              <a:t>/</a:t>
            </a:r>
            <a:endParaRPr lang="en-US" sz="1800" dirty="0" smtClean="0"/>
          </a:p>
          <a:p>
            <a:r>
              <a:rPr lang="en-US" sz="1800" dirty="0" smtClean="0"/>
              <a:t>Major Contributors</a:t>
            </a:r>
          </a:p>
          <a:p>
            <a:pPr lvl="1"/>
            <a:r>
              <a:rPr lang="en-US" sz="1400" dirty="0" smtClean="0"/>
              <a:t>Altera			David</a:t>
            </a:r>
            <a:r>
              <a:rPr lang="en-US" sz="1400" dirty="0"/>
              <a:t>  Banas</a:t>
            </a:r>
          </a:p>
          <a:p>
            <a:pPr lvl="1"/>
            <a:r>
              <a:rPr lang="en-US" sz="1400" dirty="0"/>
              <a:t>Cadence Design </a:t>
            </a:r>
            <a:r>
              <a:rPr lang="en-US" sz="1400" dirty="0" smtClean="0"/>
              <a:t>Systems	Bradley </a:t>
            </a:r>
            <a:r>
              <a:rPr lang="en-US" sz="1400" dirty="0"/>
              <a:t>Brim</a:t>
            </a:r>
          </a:p>
          <a:p>
            <a:pPr lvl="1"/>
            <a:r>
              <a:rPr lang="en-US" sz="1400" dirty="0"/>
              <a:t>Intel </a:t>
            </a:r>
            <a:r>
              <a:rPr lang="en-US" sz="1400" dirty="0" smtClean="0"/>
              <a:t>Corp			Michael Mirmak</a:t>
            </a:r>
            <a:r>
              <a:rPr lang="en-US" sz="1400" dirty="0"/>
              <a:t>                             </a:t>
            </a:r>
          </a:p>
          <a:p>
            <a:pPr lvl="1"/>
            <a:r>
              <a:rPr lang="en-US" sz="1400" dirty="0"/>
              <a:t>Keysight </a:t>
            </a:r>
            <a:r>
              <a:rPr lang="en-US" sz="1400" dirty="0" smtClean="0"/>
              <a:t>Technologies		Radek </a:t>
            </a:r>
            <a:r>
              <a:rPr lang="en-US" sz="1400" dirty="0" err="1"/>
              <a:t>Biernacki</a:t>
            </a:r>
            <a:endParaRPr lang="en-US" sz="1400" dirty="0"/>
          </a:p>
          <a:p>
            <a:pPr lvl="1"/>
            <a:r>
              <a:rPr lang="en-US" sz="1400" dirty="0"/>
              <a:t>Mentor </a:t>
            </a:r>
            <a:r>
              <a:rPr lang="en-US" sz="1400" dirty="0" smtClean="0"/>
              <a:t>Graphics		Arpad Muranyi</a:t>
            </a:r>
            <a:endParaRPr lang="en-US" sz="1400" dirty="0"/>
          </a:p>
          <a:p>
            <a:pPr lvl="1"/>
            <a:r>
              <a:rPr lang="en-US" sz="1400" dirty="0"/>
              <a:t>Micron </a:t>
            </a:r>
            <a:r>
              <a:rPr lang="en-US" sz="1400" dirty="0" smtClean="0"/>
              <a:t>Technology		Justin Butterfield, </a:t>
            </a:r>
            <a:r>
              <a:rPr lang="en-US" sz="1400" dirty="0"/>
              <a:t>Randy </a:t>
            </a:r>
            <a:r>
              <a:rPr lang="en-US" sz="1400" dirty="0" smtClean="0"/>
              <a:t>Wolff</a:t>
            </a:r>
            <a:endParaRPr lang="en-US" sz="1400" dirty="0"/>
          </a:p>
          <a:p>
            <a:pPr lvl="1"/>
            <a:r>
              <a:rPr lang="en-US" sz="1400" dirty="0"/>
              <a:t>Signal Integrity </a:t>
            </a:r>
            <a:r>
              <a:rPr lang="en-US" sz="1400" dirty="0" smtClean="0"/>
              <a:t>Software		Walter Katz</a:t>
            </a:r>
            <a:endParaRPr lang="en-US" sz="1400" dirty="0"/>
          </a:p>
          <a:p>
            <a:pPr lvl="1"/>
            <a:r>
              <a:rPr lang="en-US" sz="1400" dirty="0" smtClean="0"/>
              <a:t>Synopsys			Rita Horner</a:t>
            </a:r>
            <a:endParaRPr lang="en-US" sz="1400" dirty="0"/>
          </a:p>
          <a:p>
            <a:pPr lvl="1"/>
            <a:r>
              <a:rPr lang="en-US" sz="1400" dirty="0" err="1"/>
              <a:t>Teraspeed</a:t>
            </a:r>
            <a:r>
              <a:rPr lang="en-US" sz="1400" dirty="0"/>
              <a:t> </a:t>
            </a:r>
            <a:r>
              <a:rPr lang="en-US" sz="1400" dirty="0" smtClean="0"/>
              <a:t>Labs		Bob Ross</a:t>
            </a:r>
            <a:endParaRPr lang="en-US" sz="1400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3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0142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066800"/>
          </a:xfrm>
        </p:spPr>
        <p:txBody>
          <a:bodyPr/>
          <a:lstStyle/>
          <a:p>
            <a:r>
              <a:rPr lang="en-US" dirty="0" smtClean="0"/>
              <a:t>Models Represent Package and On-Die 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162800" cy="4572000"/>
          </a:xfrm>
        </p:spPr>
        <p:txBody>
          <a:bodyPr/>
          <a:lstStyle/>
          <a:p>
            <a:r>
              <a:rPr lang="en-US" dirty="0" smtClean="0"/>
              <a:t>Languages Supported</a:t>
            </a:r>
          </a:p>
          <a:p>
            <a:pPr lvl="1"/>
            <a:r>
              <a:rPr lang="en-US" dirty="0" smtClean="0"/>
              <a:t>IBIS-ISS</a:t>
            </a:r>
          </a:p>
          <a:p>
            <a:pPr lvl="1"/>
            <a:r>
              <a:rPr lang="en-US" dirty="0" smtClean="0"/>
              <a:t>Touchstone</a:t>
            </a:r>
          </a:p>
          <a:p>
            <a:r>
              <a:rPr lang="en-US" dirty="0" smtClean="0"/>
              <a:t>Model Terminals</a:t>
            </a:r>
          </a:p>
          <a:p>
            <a:pPr lvl="1"/>
            <a:r>
              <a:rPr lang="en-US" dirty="0" smtClean="0"/>
              <a:t>Pins</a:t>
            </a:r>
          </a:p>
          <a:p>
            <a:pPr lvl="1"/>
            <a:r>
              <a:rPr lang="en-US" dirty="0" smtClean="0"/>
              <a:t>Die Pads</a:t>
            </a:r>
          </a:p>
          <a:p>
            <a:pPr lvl="1"/>
            <a:r>
              <a:rPr lang="en-US" dirty="0" smtClean="0"/>
              <a:t>Buffer Signals</a:t>
            </a:r>
          </a:p>
          <a:p>
            <a:pPr lvl="1"/>
            <a:r>
              <a:rPr lang="en-US" dirty="0" smtClean="0"/>
              <a:t>Buffer Supplies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4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0396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676400"/>
          </a:xfrm>
        </p:spPr>
        <p:txBody>
          <a:bodyPr/>
          <a:lstStyle/>
          <a:p>
            <a:r>
              <a:rPr lang="en-US" dirty="0" smtClean="0"/>
              <a:t>On Die, Package, Supply </a:t>
            </a:r>
            <a:r>
              <a:rPr lang="en-US" dirty="0" smtClean="0"/>
              <a:t>and Signal </a:t>
            </a:r>
            <a:r>
              <a:rPr lang="en-US" dirty="0" smtClean="0"/>
              <a:t>Interconnect can be Combines or Kept Separate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05000"/>
            <a:ext cx="7162800" cy="3962400"/>
          </a:xfrm>
        </p:spPr>
        <p:txBody>
          <a:bodyPr/>
          <a:lstStyle/>
          <a:p>
            <a:r>
              <a:rPr lang="en-US" dirty="0"/>
              <a:t>Supports separate on-die and package interconnect models and combined on-die and package interconnect </a:t>
            </a:r>
            <a:r>
              <a:rPr lang="en-US" dirty="0" smtClean="0"/>
              <a:t>models</a:t>
            </a:r>
            <a:endParaRPr lang="en-US" dirty="0" smtClean="0"/>
          </a:p>
          <a:p>
            <a:r>
              <a:rPr lang="en-US" dirty="0" smtClean="0"/>
              <a:t>Independent </a:t>
            </a:r>
            <a:r>
              <a:rPr lang="en-US" dirty="0" smtClean="0"/>
              <a:t>Supply and Signal Interconnect Models</a:t>
            </a:r>
          </a:p>
          <a:p>
            <a:r>
              <a:rPr lang="en-US" dirty="0" smtClean="0"/>
              <a:t>Coupled Supply and Signal Interconnect Models</a:t>
            </a:r>
          </a:p>
          <a:p>
            <a:r>
              <a:rPr lang="en-US" dirty="0" smtClean="0"/>
              <a:t>Singled Ended and Differential Interconnect Models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5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5550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467600" cy="914400"/>
          </a:xfrm>
        </p:spPr>
        <p:txBody>
          <a:bodyPr/>
          <a:lstStyle/>
          <a:p>
            <a:r>
              <a:rPr lang="en-US" sz="3200" dirty="0"/>
              <a:t>Similar Approach for Both IBIS and </a:t>
            </a:r>
            <a:r>
              <a:rPr lang="en-US" sz="3200" dirty="0" smtClean="0"/>
              <a:t>EBD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162800" cy="4191000"/>
          </a:xfrm>
        </p:spPr>
        <p:txBody>
          <a:bodyPr/>
          <a:lstStyle/>
          <a:p>
            <a:r>
              <a:rPr lang="en-US" sz="2000" dirty="0"/>
              <a:t>IBIS (.ibs) Interconnect </a:t>
            </a:r>
            <a:r>
              <a:rPr lang="en-US" sz="2000" dirty="0" smtClean="0"/>
              <a:t>Model Terminals</a:t>
            </a:r>
            <a:endParaRPr lang="en-US" sz="2000" dirty="0"/>
          </a:p>
          <a:p>
            <a:pPr lvl="1"/>
            <a:r>
              <a:rPr lang="en-US" dirty="0" smtClean="0"/>
              <a:t>Pins ([Pins])</a:t>
            </a:r>
            <a:endParaRPr lang="en-US" dirty="0"/>
          </a:p>
          <a:p>
            <a:pPr lvl="1"/>
            <a:r>
              <a:rPr lang="en-US" dirty="0"/>
              <a:t>Die Pads</a:t>
            </a:r>
          </a:p>
          <a:p>
            <a:pPr lvl="1"/>
            <a:r>
              <a:rPr lang="en-US" dirty="0" smtClean="0"/>
              <a:t>Buffers</a:t>
            </a:r>
            <a:endParaRPr lang="en-US" dirty="0"/>
          </a:p>
          <a:p>
            <a:r>
              <a:rPr lang="en-US" sz="2000" dirty="0" smtClean="0"/>
              <a:t>EBD (.</a:t>
            </a:r>
            <a:r>
              <a:rPr lang="en-US" sz="2000" dirty="0" err="1" smtClean="0"/>
              <a:t>ebd</a:t>
            </a:r>
            <a:r>
              <a:rPr lang="en-US" sz="2000" dirty="0" smtClean="0"/>
              <a:t>) </a:t>
            </a:r>
            <a:r>
              <a:rPr lang="en-US" sz="2000" dirty="0"/>
              <a:t>Interconnect Model Terminals</a:t>
            </a:r>
          </a:p>
          <a:p>
            <a:pPr lvl="1"/>
            <a:r>
              <a:rPr lang="en-US" dirty="0" smtClean="0"/>
              <a:t>Pins ([Pin List])</a:t>
            </a:r>
            <a:endParaRPr lang="en-US" dirty="0"/>
          </a:p>
          <a:p>
            <a:pPr lvl="1"/>
            <a:r>
              <a:rPr lang="en-US" dirty="0" err="1" smtClean="0"/>
              <a:t>reference_designator.pin</a:t>
            </a:r>
            <a:endParaRPr lang="en-US" dirty="0" smtClean="0"/>
          </a:p>
          <a:p>
            <a:pPr lvl="1"/>
            <a:r>
              <a:rPr lang="en-US" dirty="0" smtClean="0"/>
              <a:t>EBD will be a separate BIRD based on the IBIS package BIRD when </a:t>
            </a:r>
            <a:r>
              <a:rPr lang="en-US" dirty="0" smtClean="0"/>
              <a:t>completed</a:t>
            </a:r>
          </a:p>
          <a:p>
            <a:r>
              <a:rPr lang="en-US" sz="2000" dirty="0" smtClean="0"/>
              <a:t>EBD will be updated as soon as .ibs package BIRD is Finished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6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3616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IBIS </a:t>
            </a:r>
            <a:r>
              <a:rPr lang="en-US" sz="3200" dirty="0" smtClean="0"/>
              <a:t>Interconnect Model Terminals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90600"/>
            <a:ext cx="7162800" cy="5181600"/>
          </a:xfrm>
        </p:spPr>
        <p:txBody>
          <a:bodyPr/>
          <a:lstStyle/>
          <a:p>
            <a:r>
              <a:rPr lang="en-US" dirty="0" smtClean="0"/>
              <a:t>Pins</a:t>
            </a:r>
          </a:p>
          <a:p>
            <a:r>
              <a:rPr lang="en-US" dirty="0" smtClean="0"/>
              <a:t>Die Pads</a:t>
            </a:r>
          </a:p>
          <a:p>
            <a:pPr lvl="1"/>
            <a:r>
              <a:rPr lang="en-US" sz="2400" dirty="0" smtClean="0"/>
              <a:t>Signal (I/O)</a:t>
            </a:r>
          </a:p>
          <a:p>
            <a:pPr lvl="1"/>
            <a:r>
              <a:rPr lang="en-US" sz="2400" dirty="0" smtClean="0"/>
              <a:t>Supply (POWER and GND)</a:t>
            </a:r>
          </a:p>
          <a:p>
            <a:r>
              <a:rPr lang="en-US" dirty="0" smtClean="0"/>
              <a:t>Buffers</a:t>
            </a:r>
          </a:p>
          <a:p>
            <a:pPr lvl="1"/>
            <a:r>
              <a:rPr lang="en-US" sz="2400" dirty="0" smtClean="0"/>
              <a:t>Signal (I/O)</a:t>
            </a:r>
          </a:p>
          <a:p>
            <a:pPr lvl="1"/>
            <a:r>
              <a:rPr lang="en-US" sz="2400" dirty="0" smtClean="0"/>
              <a:t>Supply</a:t>
            </a:r>
          </a:p>
          <a:p>
            <a:pPr lvl="2"/>
            <a:r>
              <a:rPr lang="en-US" sz="2400" dirty="0" smtClean="0"/>
              <a:t>Pullup Reference</a:t>
            </a:r>
          </a:p>
          <a:p>
            <a:pPr lvl="2"/>
            <a:r>
              <a:rPr lang="en-US" sz="2400" dirty="0" err="1" smtClean="0"/>
              <a:t>Pulldown</a:t>
            </a:r>
            <a:r>
              <a:rPr lang="en-US" sz="2400" dirty="0" smtClean="0"/>
              <a:t> Reference</a:t>
            </a:r>
            <a:endParaRPr lang="en-US" sz="2400" dirty="0"/>
          </a:p>
          <a:p>
            <a:pPr lvl="2"/>
            <a:r>
              <a:rPr lang="en-US" sz="2400" dirty="0" smtClean="0"/>
              <a:t>Power Clamp Reference</a:t>
            </a:r>
            <a:endParaRPr lang="en-US" sz="2400" dirty="0"/>
          </a:p>
          <a:p>
            <a:pPr lvl="2"/>
            <a:r>
              <a:rPr lang="en-US" sz="2400" dirty="0" smtClean="0"/>
              <a:t>Ground Clamp Reference</a:t>
            </a:r>
            <a:endParaRPr lang="en-US" sz="2400" dirty="0"/>
          </a:p>
          <a:p>
            <a:pPr lvl="2"/>
            <a:r>
              <a:rPr lang="en-US" sz="2400" dirty="0" smtClean="0"/>
              <a:t>External Reference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7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32087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Interconnect Model Terminals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Terminal &lt;terminal number&gt; </a:t>
            </a:r>
            <a:r>
              <a:rPr lang="en-US" sz="2000" dirty="0" err="1" smtClean="0"/>
              <a:t>Pin|DiePad|Buffer</a:t>
            </a:r>
            <a:r>
              <a:rPr lang="en-US" sz="2000" dirty="0" smtClean="0"/>
              <a:t> …</a:t>
            </a:r>
          </a:p>
          <a:p>
            <a:r>
              <a:rPr lang="en-US" sz="2000" dirty="0" smtClean="0"/>
              <a:t>One line per terminal</a:t>
            </a:r>
          </a:p>
          <a:p>
            <a:r>
              <a:rPr lang="en-US" sz="2000" dirty="0" smtClean="0"/>
              <a:t>Supports both Pre and Post Layout</a:t>
            </a:r>
          </a:p>
          <a:p>
            <a:r>
              <a:rPr lang="en-US" sz="2000" dirty="0" smtClean="0"/>
              <a:t>Example Terminal records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Terminal 1 </a:t>
            </a:r>
            <a:r>
              <a:rPr lang="en-US" sz="1600" dirty="0"/>
              <a:t>Pin    Pin_name    M8</a:t>
            </a:r>
          </a:p>
          <a:p>
            <a:pPr marL="0" indent="0">
              <a:buNone/>
            </a:pPr>
            <a:r>
              <a:rPr lang="en-US" sz="1600" dirty="0"/>
              <a:t>Terminal </a:t>
            </a:r>
            <a:r>
              <a:rPr lang="en-US" sz="1600" dirty="0" smtClean="0"/>
              <a:t>2 </a:t>
            </a:r>
            <a:r>
              <a:rPr lang="en-US" sz="1600" dirty="0"/>
              <a:t>Pad    Pin_name    M8</a:t>
            </a:r>
          </a:p>
          <a:p>
            <a:pPr marL="0" indent="0">
              <a:buNone/>
            </a:pPr>
            <a:r>
              <a:rPr lang="en-US" sz="1600" dirty="0"/>
              <a:t>Terminal </a:t>
            </a:r>
            <a:r>
              <a:rPr lang="en-US" sz="1600" dirty="0" smtClean="0"/>
              <a:t>3 </a:t>
            </a:r>
            <a:r>
              <a:rPr lang="en-US" sz="1600" dirty="0"/>
              <a:t>Buffer Pin_name    M8</a:t>
            </a:r>
          </a:p>
          <a:p>
            <a:pPr marL="0" indent="0">
              <a:buNone/>
            </a:pPr>
            <a:r>
              <a:rPr lang="en-US" sz="1600" dirty="0"/>
              <a:t>Terminal 4</a:t>
            </a:r>
            <a:r>
              <a:rPr lang="en-US" sz="1600" dirty="0" smtClean="0"/>
              <a:t> </a:t>
            </a:r>
            <a:r>
              <a:rPr lang="en-US" sz="1600" dirty="0"/>
              <a:t>Buffer Pin_name    M8    </a:t>
            </a:r>
            <a:r>
              <a:rPr lang="en-US" sz="1600" dirty="0" err="1"/>
              <a:t>Pullup_Reference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Terminal </a:t>
            </a:r>
            <a:r>
              <a:rPr lang="en-US" sz="1600" dirty="0" smtClean="0"/>
              <a:t>5 </a:t>
            </a:r>
            <a:r>
              <a:rPr lang="en-US" sz="1600" dirty="0"/>
              <a:t>Pin    </a:t>
            </a:r>
            <a:r>
              <a:rPr lang="en-US" sz="1600" dirty="0" err="1"/>
              <a:t>Model_name</a:t>
            </a:r>
            <a:r>
              <a:rPr lang="en-US" sz="1600" dirty="0"/>
              <a:t>  DQ</a:t>
            </a:r>
          </a:p>
          <a:p>
            <a:pPr marL="0" indent="0">
              <a:buNone/>
            </a:pPr>
            <a:r>
              <a:rPr lang="en-US" sz="1600" dirty="0"/>
              <a:t>Terminal </a:t>
            </a:r>
            <a:r>
              <a:rPr lang="en-US" sz="1600" dirty="0" smtClean="0"/>
              <a:t>6 </a:t>
            </a:r>
            <a:r>
              <a:rPr lang="en-US" sz="1600" dirty="0"/>
              <a:t>Pin    </a:t>
            </a:r>
            <a:r>
              <a:rPr lang="en-US" sz="1600" dirty="0" err="1"/>
              <a:t>Model_name</a:t>
            </a:r>
            <a:r>
              <a:rPr lang="en-US" sz="1600" dirty="0"/>
              <a:t>  DQS   </a:t>
            </a:r>
            <a:r>
              <a:rPr lang="en-US" sz="1600" dirty="0" err="1"/>
              <a:t>Diff_pos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Terminal 8 </a:t>
            </a:r>
            <a:r>
              <a:rPr lang="en-US" sz="1600" dirty="0"/>
              <a:t>Pin    Model name  DQ    SE</a:t>
            </a:r>
          </a:p>
          <a:p>
            <a:pPr marL="0" indent="0">
              <a:buNone/>
            </a:pPr>
            <a:r>
              <a:rPr lang="en-US" sz="1600" dirty="0"/>
              <a:t>Terminal </a:t>
            </a:r>
            <a:r>
              <a:rPr lang="en-US" sz="1600" dirty="0" smtClean="0"/>
              <a:t>9 </a:t>
            </a:r>
            <a:r>
              <a:rPr lang="en-US" sz="1600" dirty="0"/>
              <a:t>Buffer Pin_name    </a:t>
            </a:r>
            <a:r>
              <a:rPr lang="en-US" sz="1600" dirty="0" smtClean="0"/>
              <a:t>M9    Aggressor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Terminal </a:t>
            </a:r>
            <a:r>
              <a:rPr lang="en-US" sz="1600" dirty="0" smtClean="0"/>
              <a:t>10 Buffer </a:t>
            </a:r>
            <a:r>
              <a:rPr lang="en-US" sz="1600" dirty="0"/>
              <a:t>Pin_name  </a:t>
            </a:r>
            <a:r>
              <a:rPr lang="en-US" sz="1600" dirty="0" smtClean="0"/>
              <a:t>M10   Victim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Terminal </a:t>
            </a:r>
            <a:r>
              <a:rPr lang="en-US" sz="1600" dirty="0" smtClean="0"/>
              <a:t>11 </a:t>
            </a:r>
            <a:r>
              <a:rPr lang="en-US" sz="1600" dirty="0"/>
              <a:t>Buffer </a:t>
            </a:r>
            <a:r>
              <a:rPr lang="en-US" sz="1600" dirty="0" err="1"/>
              <a:t>Signal_name</a:t>
            </a:r>
            <a:r>
              <a:rPr lang="en-US" sz="1600" dirty="0"/>
              <a:t> VDDQ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8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1907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 and Post Layout IBIS </a:t>
            </a:r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162800" cy="4800600"/>
          </a:xfrm>
        </p:spPr>
        <p:txBody>
          <a:bodyPr/>
          <a:lstStyle/>
          <a:p>
            <a:r>
              <a:rPr lang="en-US" sz="1800" dirty="0" smtClean="0"/>
              <a:t>Post Layout</a:t>
            </a:r>
          </a:p>
          <a:p>
            <a:pPr lvl="1"/>
            <a:r>
              <a:rPr lang="en-US" sz="1800" dirty="0" smtClean="0"/>
              <a:t>Signal (I/O) Terminals</a:t>
            </a:r>
          </a:p>
          <a:p>
            <a:pPr lvl="2"/>
            <a:r>
              <a:rPr lang="en-US" dirty="0" smtClean="0"/>
              <a:t>Pin, Die Pad and Buffer terminals referenced by Pin_name </a:t>
            </a:r>
            <a:endParaRPr lang="en-US" dirty="0"/>
          </a:p>
          <a:p>
            <a:pPr lvl="1"/>
            <a:r>
              <a:rPr lang="en-US" sz="1800" dirty="0" smtClean="0"/>
              <a:t>Supply </a:t>
            </a:r>
            <a:r>
              <a:rPr lang="en-US" sz="1800" dirty="0"/>
              <a:t>Terminals</a:t>
            </a:r>
            <a:endParaRPr lang="en-US" sz="1800" dirty="0" smtClean="0"/>
          </a:p>
          <a:p>
            <a:pPr lvl="2"/>
            <a:r>
              <a:rPr lang="en-US" dirty="0" smtClean="0"/>
              <a:t>Pin terminals referenced by Pin_name or </a:t>
            </a:r>
            <a:r>
              <a:rPr lang="en-US" dirty="0" err="1" smtClean="0"/>
              <a:t>Signal_name</a:t>
            </a:r>
            <a:endParaRPr lang="en-US" dirty="0" smtClean="0"/>
          </a:p>
          <a:p>
            <a:pPr lvl="2"/>
            <a:r>
              <a:rPr lang="en-US" dirty="0" smtClean="0"/>
              <a:t>Die Pad </a:t>
            </a:r>
            <a:r>
              <a:rPr lang="en-US" dirty="0"/>
              <a:t>terminals </a:t>
            </a:r>
            <a:r>
              <a:rPr lang="en-US" dirty="0" smtClean="0"/>
              <a:t>referenced by </a:t>
            </a:r>
            <a:r>
              <a:rPr lang="en-US" dirty="0" err="1" smtClean="0"/>
              <a:t>Die_Pad_name</a:t>
            </a:r>
            <a:r>
              <a:rPr lang="en-US" dirty="0" smtClean="0"/>
              <a:t> or </a:t>
            </a:r>
            <a:r>
              <a:rPr lang="en-US" dirty="0" err="1" smtClean="0"/>
              <a:t>Signal_name</a:t>
            </a:r>
            <a:endParaRPr lang="en-US" dirty="0" smtClean="0"/>
          </a:p>
          <a:p>
            <a:pPr lvl="2"/>
            <a:r>
              <a:rPr lang="en-US" dirty="0" smtClean="0"/>
              <a:t>Buffer </a:t>
            </a:r>
            <a:r>
              <a:rPr lang="en-US" dirty="0"/>
              <a:t>terminals </a:t>
            </a:r>
            <a:r>
              <a:rPr lang="en-US" dirty="0" smtClean="0"/>
              <a:t>referenced by Pin_name or </a:t>
            </a:r>
            <a:r>
              <a:rPr lang="en-US" dirty="0" err="1" smtClean="0"/>
              <a:t>Signal_name</a:t>
            </a:r>
            <a:endParaRPr lang="en-US" dirty="0" smtClean="0"/>
          </a:p>
          <a:p>
            <a:r>
              <a:rPr lang="en-US" sz="1800" dirty="0" smtClean="0"/>
              <a:t>Pre Layout</a:t>
            </a:r>
          </a:p>
          <a:p>
            <a:pPr lvl="1"/>
            <a:r>
              <a:rPr lang="en-US" sz="1800" dirty="0"/>
              <a:t>Signal (I/O) Terminals</a:t>
            </a:r>
          </a:p>
          <a:p>
            <a:pPr lvl="2"/>
            <a:r>
              <a:rPr lang="en-US" dirty="0" smtClean="0"/>
              <a:t>Referenced </a:t>
            </a:r>
            <a:r>
              <a:rPr lang="en-US" dirty="0"/>
              <a:t>by </a:t>
            </a:r>
            <a:r>
              <a:rPr lang="en-US" dirty="0" err="1" smtClean="0"/>
              <a:t>Model_name</a:t>
            </a:r>
            <a:endParaRPr lang="en-US" dirty="0"/>
          </a:p>
          <a:p>
            <a:pPr lvl="1"/>
            <a:r>
              <a:rPr lang="en-US" sz="1800" dirty="0"/>
              <a:t>Supply Terminals</a:t>
            </a:r>
          </a:p>
          <a:p>
            <a:pPr lvl="2"/>
            <a:r>
              <a:rPr lang="en-US" dirty="0"/>
              <a:t>Referenced by </a:t>
            </a:r>
            <a:r>
              <a:rPr lang="en-US" dirty="0" err="1" smtClean="0"/>
              <a:t>Signal_name</a:t>
            </a:r>
            <a:endParaRPr lang="en-US" dirty="0"/>
          </a:p>
          <a:p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9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58843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4245</TotalTime>
  <Words>433</Words>
  <Application>Microsoft Office PowerPoint</Application>
  <PresentationFormat>On-screen Show (4:3)</PresentationFormat>
  <Paragraphs>113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 Presentation</vt:lpstr>
      <vt:lpstr>IBIS Interconnect BIRD Draft 0</vt:lpstr>
      <vt:lpstr>Overview</vt:lpstr>
      <vt:lpstr>IBIS Interconnect Task Group</vt:lpstr>
      <vt:lpstr>Models Represent Package and On-Die Interconnect</vt:lpstr>
      <vt:lpstr>On Die, Package, Supply and Signal Interconnect can be Combines or Kept Separate</vt:lpstr>
      <vt:lpstr>Similar Approach for Both IBIS and EBD</vt:lpstr>
      <vt:lpstr>IBIS Interconnect Model Terminals</vt:lpstr>
      <vt:lpstr>Interconnect Model Terminals</vt:lpstr>
      <vt:lpstr>Pre and Post Layout IBIS Files</vt:lpstr>
      <vt:lpstr>Corners</vt:lpstr>
    </vt:vector>
  </TitlesOfParts>
  <Company>Think Marketing,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wkatz</cp:lastModifiedBy>
  <cp:revision>293</cp:revision>
  <cp:lastPrinted>2014-01-15T15:39:02Z</cp:lastPrinted>
  <dcterms:created xsi:type="dcterms:W3CDTF">2010-01-20T19:11:57Z</dcterms:created>
  <dcterms:modified xsi:type="dcterms:W3CDTF">2015-01-07T18:48:42Z</dcterms:modified>
</cp:coreProperties>
</file>