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99" r:id="rId5"/>
    <p:sldId id="335" r:id="rId6"/>
    <p:sldId id="316" r:id="rId7"/>
    <p:sldId id="334" r:id="rId8"/>
    <p:sldId id="324" r:id="rId9"/>
    <p:sldId id="311" r:id="rId10"/>
    <p:sldId id="325" r:id="rId11"/>
    <p:sldId id="328" r:id="rId12"/>
    <p:sldId id="329" r:id="rId13"/>
    <p:sldId id="330" r:id="rId14"/>
    <p:sldId id="331" r:id="rId15"/>
    <p:sldId id="332" r:id="rId16"/>
    <p:sldId id="333" r:id="rId17"/>
    <p:sldId id="337" r:id="rId18"/>
    <p:sldId id="336" r:id="rId19"/>
    <p:sldId id="327" r:id="rId2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024">
          <p15:clr>
            <a:srgbClr val="A4A3A4"/>
          </p15:clr>
        </p15:guide>
        <p15:guide id="4"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6DAD"/>
    <a:srgbClr val="0D78C9"/>
    <a:srgbClr val="024C84"/>
    <a:srgbClr val="993200"/>
    <a:srgbClr val="4D4E44"/>
    <a:srgbClr val="176338"/>
    <a:srgbClr val="0F5D3F"/>
    <a:srgbClr val="ABC8D1"/>
    <a:srgbClr val="1B3049"/>
    <a:srgbClr val="5D3E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p:cViewPr varScale="1">
        <p:scale>
          <a:sx n="115" d="100"/>
          <a:sy n="115" d="100"/>
        </p:scale>
        <p:origin x="318" y="108"/>
      </p:cViewPr>
      <p:guideLst>
        <p:guide orient="horz" pos="2160"/>
        <p:guide pos="384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664" y="-84"/>
      </p:cViewPr>
      <p:guideLst>
        <p:guide orient="horz" pos="2880"/>
        <p:guide pos="2160"/>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endParaRPr lang="en-US" dirty="0"/>
          </a:p>
        </p:txBody>
      </p:sp>
    </p:spTree>
    <p:extLst>
      <p:ext uri="{BB962C8B-B14F-4D97-AF65-F5344CB8AC3E}">
        <p14:creationId xmlns:p14="http://schemas.microsoft.com/office/powerpoint/2010/main" val="215365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053241F-7ED4-45AC-844C-15DB0D5F9CCD}" type="datetimeFigureOut">
              <a:rPr lang="en-US" smtClean="0"/>
              <a:pPr/>
              <a:t>8/11/2020</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D73B8C3-A209-4A55-9261-22C2A02B3159}" type="slidenum">
              <a:rPr lang="en-US" smtClean="0"/>
              <a:pPr/>
              <a:t>‹#›</a:t>
            </a:fld>
            <a:endParaRPr lang="en-US"/>
          </a:p>
        </p:txBody>
      </p:sp>
    </p:spTree>
    <p:extLst>
      <p:ext uri="{BB962C8B-B14F-4D97-AF65-F5344CB8AC3E}">
        <p14:creationId xmlns:p14="http://schemas.microsoft.com/office/powerpoint/2010/main" val="1744081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Background" descr="bluemesh.jpg"/>
          <p:cNvPicPr>
            <a:picLocks noChangeAspect="1"/>
          </p:cNvPicPr>
          <p:nvPr userDrawn="1"/>
        </p:nvPicPr>
        <p:blipFill>
          <a:blip r:embed="rId2" cstate="print"/>
          <a:stretch>
            <a:fillRect/>
          </a:stretch>
        </p:blipFill>
        <p:spPr>
          <a:xfrm>
            <a:off x="-4067" y="1287"/>
            <a:ext cx="12209092" cy="6856713"/>
          </a:xfrm>
          <a:prstGeom prst="rect">
            <a:avLst/>
          </a:prstGeom>
        </p:spPr>
      </p:pic>
      <p:sp>
        <p:nvSpPr>
          <p:cNvPr id="21" name="Title"/>
          <p:cNvSpPr>
            <a:spLocks noGrp="1"/>
          </p:cNvSpPr>
          <p:nvPr>
            <p:ph type="ctrTitle"/>
          </p:nvPr>
        </p:nvSpPr>
        <p:spPr>
          <a:xfrm>
            <a:off x="914400" y="914400"/>
            <a:ext cx="10363200" cy="1828800"/>
          </a:xfrm>
        </p:spPr>
        <p:txBody>
          <a:bodyPr/>
          <a:lstStyle>
            <a:lvl1pPr algn="l">
              <a:defRPr sz="3200">
                <a:solidFill>
                  <a:schemeClr val="tx2"/>
                </a:solidFill>
              </a:defRPr>
            </a:lvl1pPr>
          </a:lstStyle>
          <a:p>
            <a:r>
              <a:rPr lang="en-US"/>
              <a:t>Click to edit Master title style</a:t>
            </a:r>
            <a:endParaRPr lang="en-US" dirty="0"/>
          </a:p>
        </p:txBody>
      </p:sp>
      <p:sp>
        <p:nvSpPr>
          <p:cNvPr id="22" name="Subtitle"/>
          <p:cNvSpPr>
            <a:spLocks noGrp="1"/>
          </p:cNvSpPr>
          <p:nvPr>
            <p:ph type="subTitle" idx="1"/>
          </p:nvPr>
        </p:nvSpPr>
        <p:spPr>
          <a:xfrm>
            <a:off x="914400" y="3203579"/>
            <a:ext cx="10363200" cy="987425"/>
          </a:xfrm>
        </p:spPr>
        <p:txBody>
          <a:bodyPr>
            <a:normAutofit/>
          </a:bodyPr>
          <a:lstStyle>
            <a:lvl1pPr marL="0" indent="0" algn="l">
              <a:buNone/>
              <a:defRPr sz="1604" b="0">
                <a:solidFill>
                  <a:schemeClr val="tx1"/>
                </a:solidFill>
              </a:defRPr>
            </a:lvl1pPr>
            <a:lvl2pPr marL="458340" indent="0" algn="ctr">
              <a:buNone/>
              <a:defRPr>
                <a:solidFill>
                  <a:schemeClr val="tx1">
                    <a:tint val="75000"/>
                  </a:schemeClr>
                </a:solidFill>
              </a:defRPr>
            </a:lvl2pPr>
            <a:lvl3pPr marL="916680" indent="0" algn="ctr">
              <a:buNone/>
              <a:defRPr>
                <a:solidFill>
                  <a:schemeClr val="tx1">
                    <a:tint val="75000"/>
                  </a:schemeClr>
                </a:solidFill>
              </a:defRPr>
            </a:lvl3pPr>
            <a:lvl4pPr marL="1375020" indent="0" algn="ctr">
              <a:buNone/>
              <a:defRPr>
                <a:solidFill>
                  <a:schemeClr val="tx1">
                    <a:tint val="75000"/>
                  </a:schemeClr>
                </a:solidFill>
              </a:defRPr>
            </a:lvl4pPr>
            <a:lvl5pPr marL="1833361" indent="0" algn="ctr">
              <a:buNone/>
              <a:defRPr>
                <a:solidFill>
                  <a:schemeClr val="tx1">
                    <a:tint val="75000"/>
                  </a:schemeClr>
                </a:solidFill>
              </a:defRPr>
            </a:lvl5pPr>
            <a:lvl6pPr marL="2291701" indent="0" algn="ctr">
              <a:buNone/>
              <a:defRPr>
                <a:solidFill>
                  <a:schemeClr val="tx1">
                    <a:tint val="75000"/>
                  </a:schemeClr>
                </a:solidFill>
              </a:defRPr>
            </a:lvl6pPr>
            <a:lvl7pPr marL="2750041" indent="0" algn="ctr">
              <a:buNone/>
              <a:defRPr>
                <a:solidFill>
                  <a:schemeClr val="tx1">
                    <a:tint val="75000"/>
                  </a:schemeClr>
                </a:solidFill>
              </a:defRPr>
            </a:lvl7pPr>
            <a:lvl8pPr marL="3208381" indent="0" algn="ctr">
              <a:buNone/>
              <a:defRPr>
                <a:solidFill>
                  <a:schemeClr val="tx1">
                    <a:tint val="75000"/>
                  </a:schemeClr>
                </a:solidFill>
              </a:defRPr>
            </a:lvl8pPr>
            <a:lvl9pPr marL="3666721" indent="0" algn="ctr">
              <a:buNone/>
              <a:defRPr>
                <a:solidFill>
                  <a:schemeClr val="tx1">
                    <a:tint val="75000"/>
                  </a:schemeClr>
                </a:solidFill>
              </a:defRPr>
            </a:lvl9pPr>
          </a:lstStyle>
          <a:p>
            <a:r>
              <a:rPr lang="en-US"/>
              <a:t>Click to edit Master subtitle style</a:t>
            </a:r>
            <a:endParaRPr lang="en-US" dirty="0"/>
          </a:p>
        </p:txBody>
      </p:sp>
      <p:cxnSp>
        <p:nvCxnSpPr>
          <p:cNvPr id="26" name="GrayLine"/>
          <p:cNvCxnSpPr/>
          <p:nvPr userDrawn="1"/>
        </p:nvCxnSpPr>
        <p:spPr>
          <a:xfrm>
            <a:off x="-4067" y="4376652"/>
            <a:ext cx="12209092" cy="0"/>
          </a:xfrm>
          <a:prstGeom prst="line">
            <a:avLst/>
          </a:prstGeom>
          <a:ln w="57150">
            <a:solidFill>
              <a:schemeClr val="bg1">
                <a:lumMod val="65000"/>
              </a:schemeClr>
            </a:solidFill>
          </a:ln>
        </p:spPr>
        <p:style>
          <a:lnRef idx="1">
            <a:schemeClr val="dk1"/>
          </a:lnRef>
          <a:fillRef idx="0">
            <a:schemeClr val="dk1"/>
          </a:fillRef>
          <a:effectRef idx="0">
            <a:schemeClr val="dk1"/>
          </a:effectRef>
          <a:fontRef idx="minor">
            <a:schemeClr val="tx1"/>
          </a:fontRef>
        </p:style>
      </p:cxnSp>
      <p:pic>
        <p:nvPicPr>
          <p:cNvPr id="9" name="Logo" descr="09_MW_logo_CMYK_REV.png"/>
          <p:cNvPicPr>
            <a:picLocks noChangeAspect="1"/>
          </p:cNvPicPr>
          <p:nvPr userDrawn="1"/>
        </p:nvPicPr>
        <p:blipFill>
          <a:blip r:embed="rId3" cstate="print"/>
          <a:stretch>
            <a:fillRect/>
          </a:stretch>
        </p:blipFill>
        <p:spPr>
          <a:xfrm>
            <a:off x="10330730" y="141139"/>
            <a:ext cx="1620665" cy="32059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lvl1pPr>
              <a:defRPr sz="2800" baseline="0">
                <a:solidFill>
                  <a:schemeClr val="tx2"/>
                </a:solidFill>
              </a:defRPr>
            </a:lvl1pPr>
          </a:lstStyle>
          <a:p>
            <a:r>
              <a:rPr lang="en-US"/>
              <a:t>Click to edit Master title style</a:t>
            </a:r>
            <a:endParaRPr lang="en-US" dirty="0"/>
          </a:p>
        </p:txBody>
      </p:sp>
      <p:sp>
        <p:nvSpPr>
          <p:cNvPr id="3" name="Content"/>
          <p:cNvSpPr>
            <a:spLocks noGrp="1"/>
          </p:cNvSpPr>
          <p:nvPr>
            <p:ph idx="1"/>
          </p:nvPr>
        </p:nvSpPr>
        <p:spPr>
          <a:xfrm>
            <a:off x="609602" y="1600200"/>
            <a:ext cx="10769600" cy="4648200"/>
          </a:xfrm>
        </p:spPr>
        <p:txBody>
          <a:bodyPr/>
          <a:lstStyle>
            <a:lvl1pPr>
              <a:buSzPct val="75000"/>
              <a:defRPr sz="2400"/>
            </a:lvl1pPr>
            <a:lvl2pPr>
              <a:lnSpc>
                <a:spcPct val="105000"/>
              </a:lnSpc>
              <a:defRPr sz="2000"/>
            </a:lvl2pPr>
            <a:lvl3pPr>
              <a:lnSpc>
                <a:spcPct val="105000"/>
              </a:lnSpc>
              <a:buSzPct val="75000"/>
              <a:defRPr sz="1604"/>
            </a:lvl3pPr>
            <a:lvl4pPr>
              <a:lnSpc>
                <a:spcPct val="105000"/>
              </a:lnSpc>
              <a:defRPr/>
            </a:lvl4pPr>
            <a:lvl5pPr>
              <a:lnSpc>
                <a:spcPct val="105000"/>
              </a:lnSpc>
              <a:defRPr/>
            </a:lvl5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eature">
    <p:spTree>
      <p:nvGrpSpPr>
        <p:cNvPr id="1" name=""/>
        <p:cNvGrpSpPr/>
        <p:nvPr/>
      </p:nvGrpSpPr>
      <p:grpSpPr>
        <a:xfrm>
          <a:off x="0" y="0"/>
          <a:ext cx="0" cy="0"/>
          <a:chOff x="0" y="0"/>
          <a:chExt cx="0" cy="0"/>
        </a:xfrm>
      </p:grpSpPr>
      <p:sp>
        <p:nvSpPr>
          <p:cNvPr id="10" name="Title"/>
          <p:cNvSpPr>
            <a:spLocks noGrp="1"/>
          </p:cNvSpPr>
          <p:nvPr>
            <p:ph type="title"/>
          </p:nvPr>
        </p:nvSpPr>
        <p:spPr>
          <a:xfrm>
            <a:off x="609600" y="457200"/>
            <a:ext cx="9448800" cy="990600"/>
          </a:xfrm>
        </p:spPr>
        <p:txBody>
          <a:bodyPr anchor="t" anchorCtr="0"/>
          <a:lstStyle>
            <a:lvl1pPr algn="l">
              <a:defRPr sz="2800" b="0" i="0">
                <a:solidFill>
                  <a:schemeClr val="tx2"/>
                </a:solidFill>
              </a:defRPr>
            </a:lvl1pPr>
          </a:lstStyle>
          <a:p>
            <a:r>
              <a:rPr lang="en-US"/>
              <a:t>Click to edit Master title style</a:t>
            </a:r>
            <a:endParaRPr lang="en-US" dirty="0"/>
          </a:p>
        </p:txBody>
      </p:sp>
      <p:sp>
        <p:nvSpPr>
          <p:cNvPr id="11" name="Content"/>
          <p:cNvSpPr>
            <a:spLocks noGrp="1"/>
          </p:cNvSpPr>
          <p:nvPr>
            <p:ph sz="half" idx="10" hasCustomPrompt="1"/>
          </p:nvPr>
        </p:nvSpPr>
        <p:spPr>
          <a:xfrm>
            <a:off x="609601" y="2819400"/>
            <a:ext cx="5080001" cy="3200400"/>
          </a:xfrm>
        </p:spPr>
        <p:txBody>
          <a:bodyPr/>
          <a:lstStyle>
            <a:lvl1pPr>
              <a:buClr>
                <a:srgbClr val="125687"/>
              </a:buClr>
              <a:buSzTx/>
              <a:defRPr sz="1800" baseline="0"/>
            </a:lvl1pPr>
            <a:lvl2pPr>
              <a:defRPr sz="1604"/>
            </a:lvl2pPr>
            <a:lvl3pPr>
              <a:buNone/>
              <a:defRPr sz="1604"/>
            </a:lvl3pPr>
            <a:lvl4pPr>
              <a:defRPr sz="1805"/>
            </a:lvl4pPr>
            <a:lvl5pPr>
              <a:defRPr sz="1805"/>
            </a:lvl5pPr>
            <a:lvl6pPr>
              <a:defRPr sz="1805"/>
            </a:lvl6pPr>
            <a:lvl7pPr>
              <a:defRPr sz="1805"/>
            </a:lvl7pPr>
            <a:lvl8pPr>
              <a:defRPr sz="1805"/>
            </a:lvl8pPr>
            <a:lvl9pPr>
              <a:defRPr sz="1805"/>
            </a:lvl9pPr>
          </a:lstStyle>
          <a:p>
            <a:pPr lvl="0">
              <a:buClr>
                <a:srgbClr val="125687"/>
              </a:buClr>
              <a:buSzTx/>
            </a:pPr>
            <a:r>
              <a:rPr lang="en-US" dirty="0"/>
              <a:t>Click to add b</a:t>
            </a:r>
            <a:r>
              <a:rPr lang="en-US" sz="1805" dirty="0">
                <a:solidFill>
                  <a:prstClr val="black"/>
                </a:solidFill>
              </a:rPr>
              <a:t>rief summary and benefits of feature (ideally three bullets)</a:t>
            </a:r>
          </a:p>
          <a:p>
            <a:pPr lvl="1"/>
            <a:r>
              <a:rPr lang="en-US" dirty="0"/>
              <a:t>Second level</a:t>
            </a:r>
          </a:p>
        </p:txBody>
      </p:sp>
      <p:sp>
        <p:nvSpPr>
          <p:cNvPr id="13" name="Headline"/>
          <p:cNvSpPr>
            <a:spLocks noGrp="1"/>
          </p:cNvSpPr>
          <p:nvPr>
            <p:ph type="body" sz="quarter" idx="11" hasCustomPrompt="1"/>
          </p:nvPr>
        </p:nvSpPr>
        <p:spPr>
          <a:xfrm>
            <a:off x="609601" y="1600200"/>
            <a:ext cx="5080001" cy="838200"/>
          </a:xfrm>
        </p:spPr>
        <p:txBody>
          <a:bodyPr anchor="t"/>
          <a:lstStyle>
            <a:lvl1pPr marL="0" indent="0" algn="l">
              <a:buNone/>
              <a:defRPr sz="2000" b="0" i="0" baseline="0"/>
            </a:lvl1pPr>
          </a:lstStyle>
          <a:p>
            <a:pPr lvl="0"/>
            <a:r>
              <a:rPr lang="en-US" dirty="0"/>
              <a:t>Click to add headline</a:t>
            </a:r>
            <a:r>
              <a:rPr lang="en-US" sz="2005" b="1" dirty="0">
                <a:solidFill>
                  <a:prstClr val="black"/>
                </a:solidFill>
              </a:rPr>
              <a:t> providing value of feature</a:t>
            </a:r>
            <a:endParaRPr lang="en-US" dirty="0"/>
          </a:p>
        </p:txBody>
      </p:sp>
      <p:sp>
        <p:nvSpPr>
          <p:cNvPr id="14" name="ProductName"/>
          <p:cNvSpPr>
            <a:spLocks noGrp="1"/>
          </p:cNvSpPr>
          <p:nvPr>
            <p:ph type="body" sz="half" idx="12" hasCustomPrompt="1"/>
          </p:nvPr>
        </p:nvSpPr>
        <p:spPr>
          <a:xfrm>
            <a:off x="609602" y="6172200"/>
            <a:ext cx="5473700" cy="533400"/>
          </a:xfrm>
        </p:spPr>
        <p:txBody>
          <a:bodyPr anchor="b" anchorCtr="0"/>
          <a:lstStyle>
            <a:lvl1pPr marL="230761" indent="-229170">
              <a:buClrTx/>
              <a:buSzPct val="125000"/>
              <a:buFont typeface="Courier New" pitchFamily="49" charset="0"/>
              <a:buChar char="»"/>
              <a:defRPr sz="1604" b="0">
                <a:latin typeface="Courier New" pitchFamily="49" charset="0"/>
                <a:cs typeface="Courier New" pitchFamily="49" charset="0"/>
              </a:defRPr>
            </a:lvl1pPr>
          </a:lstStyle>
          <a:p>
            <a:pPr lvl="0"/>
            <a:r>
              <a:rPr lang="en-US" dirty="0"/>
              <a:t>Click to add </a:t>
            </a:r>
            <a:r>
              <a:rPr lang="en-US" sz="1604" dirty="0" err="1">
                <a:latin typeface="Courier New" pitchFamily="49" charset="0"/>
                <a:cs typeface="Courier New" pitchFamily="49" charset="0"/>
              </a:rPr>
              <a:t>product_example_name</a:t>
            </a:r>
            <a:r>
              <a:rPr lang="en-US" sz="1604" dirty="0">
                <a:latin typeface="Courier New" pitchFamily="49" charset="0"/>
                <a:cs typeface="Courier New" pitchFamily="49" charset="0"/>
              </a:rPr>
              <a: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963084" y="1914529"/>
            <a:ext cx="10363200" cy="1362075"/>
          </a:xfrm>
        </p:spPr>
        <p:txBody>
          <a:bodyPr anchor="t"/>
          <a:lstStyle>
            <a:lvl1pPr algn="ctr">
              <a:defRPr sz="3200" b="0" cap="none">
                <a:solidFill>
                  <a:schemeClr val="tx2"/>
                </a:solidFill>
              </a:defRPr>
            </a:lvl1pPr>
          </a:lstStyle>
          <a:p>
            <a:r>
              <a:rPr lang="en-US" dirty="0"/>
              <a:t>Click to edit Section Header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lvl1pPr>
              <a:defRPr>
                <a:solidFill>
                  <a:schemeClr val="tx2"/>
                </a:solidFill>
              </a:defRPr>
            </a:lvl1pPr>
          </a:lstStyle>
          <a:p>
            <a:r>
              <a:rPr lang="en-US"/>
              <a:t>Click to edit Master title style</a:t>
            </a:r>
            <a:endParaRPr lang="en-US" dirty="0"/>
          </a:p>
        </p:txBody>
      </p:sp>
      <p:sp>
        <p:nvSpPr>
          <p:cNvPr id="3" name="LeftContent"/>
          <p:cNvSpPr>
            <a:spLocks noGrp="1"/>
          </p:cNvSpPr>
          <p:nvPr>
            <p:ph sz="half" idx="1"/>
          </p:nvPr>
        </p:nvSpPr>
        <p:spPr>
          <a:xfrm>
            <a:off x="609602" y="1600200"/>
            <a:ext cx="5181600" cy="4648199"/>
          </a:xfrm>
        </p:spPr>
        <p:txBody>
          <a:bodyPr/>
          <a:lstStyle>
            <a:lvl1pPr>
              <a:defRPr sz="2400"/>
            </a:lvl1pPr>
            <a:lvl2pPr>
              <a:defRPr sz="2000"/>
            </a:lvl2pPr>
            <a:lvl3pPr>
              <a:defRPr sz="1604"/>
            </a:lvl3pPr>
            <a:lvl4pPr>
              <a:defRPr sz="1805"/>
            </a:lvl4pPr>
            <a:lvl5pPr>
              <a:defRPr sz="1805"/>
            </a:lvl5pPr>
            <a:lvl6pPr>
              <a:defRPr sz="1805"/>
            </a:lvl6pPr>
            <a:lvl7pPr>
              <a:defRPr sz="1805"/>
            </a:lvl7pPr>
            <a:lvl8pPr>
              <a:defRPr sz="1805"/>
            </a:lvl8pPr>
            <a:lvl9pPr>
              <a:defRPr sz="1805"/>
            </a:lvl9pPr>
          </a:lstStyle>
          <a:p>
            <a:pPr lvl="0"/>
            <a:r>
              <a:rPr lang="en-US"/>
              <a:t>Click to edit Master text styles</a:t>
            </a:r>
          </a:p>
          <a:p>
            <a:pPr lvl="1"/>
            <a:r>
              <a:rPr lang="en-US"/>
              <a:t>Second level</a:t>
            </a:r>
          </a:p>
          <a:p>
            <a:pPr lvl="2"/>
            <a:r>
              <a:rPr lang="en-US"/>
              <a:t>Third level</a:t>
            </a:r>
          </a:p>
        </p:txBody>
      </p:sp>
      <p:sp>
        <p:nvSpPr>
          <p:cNvPr id="4" name="RightContent"/>
          <p:cNvSpPr>
            <a:spLocks noGrp="1"/>
          </p:cNvSpPr>
          <p:nvPr>
            <p:ph sz="half" idx="2"/>
          </p:nvPr>
        </p:nvSpPr>
        <p:spPr>
          <a:xfrm>
            <a:off x="6197602" y="1600200"/>
            <a:ext cx="5181600" cy="4648199"/>
          </a:xfrm>
        </p:spPr>
        <p:txBody>
          <a:bodyPr/>
          <a:lstStyle>
            <a:lvl1pPr>
              <a:defRPr sz="2400"/>
            </a:lvl1pPr>
            <a:lvl2pPr>
              <a:defRPr sz="2000"/>
            </a:lvl2pPr>
            <a:lvl3pPr>
              <a:defRPr sz="1604"/>
            </a:lvl3pPr>
            <a:lvl4pPr>
              <a:defRPr sz="1805"/>
            </a:lvl4pPr>
            <a:lvl5pPr>
              <a:defRPr sz="1805"/>
            </a:lvl5pPr>
            <a:lvl6pPr>
              <a:defRPr sz="1805"/>
            </a:lvl6pPr>
            <a:lvl7pPr>
              <a:defRPr sz="1805"/>
            </a:lvl7pPr>
            <a:lvl8pPr>
              <a:defRPr sz="1805"/>
            </a:lvl8pPr>
            <a:lvl9pPr>
              <a:defRPr sz="1805"/>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Content"/>
          <p:cNvSpPr txBox="1">
            <a:spLocks noChangeArrowheads="1"/>
          </p:cNvSpPr>
          <p:nvPr userDrawn="1"/>
        </p:nvSpPr>
        <p:spPr bwMode="auto">
          <a:xfrm>
            <a:off x="607484" y="1600200"/>
            <a:ext cx="10765536" cy="4648200"/>
          </a:xfrm>
          <a:prstGeom prst="rect">
            <a:avLst/>
          </a:prstGeom>
          <a:noFill/>
          <a:ln w="9525">
            <a:noFill/>
            <a:miter lim="800000"/>
            <a:headEnd/>
            <a:tailEnd/>
          </a:ln>
          <a:effectLst/>
        </p:spPr>
        <p:txBody>
          <a:bodyPr wrap="none"/>
          <a:lstStyle/>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Edit</a:t>
            </a:r>
            <a:r>
              <a:rPr lang="en-US" sz="2400" baseline="0" dirty="0">
                <a:latin typeface="Arial" pitchFamily="34" charset="0"/>
                <a:cs typeface="Arial" pitchFamily="34" charset="0"/>
              </a:rPr>
              <a:t> in Slide Master view to e</a:t>
            </a:r>
            <a:r>
              <a:rPr lang="en-US" sz="2400" dirty="0">
                <a:latin typeface="Arial" pitchFamily="34" charset="0"/>
                <a:cs typeface="Arial" pitchFamily="34" charset="0"/>
              </a:rPr>
              <a:t>nter agenda items</a:t>
            </a:r>
          </a:p>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Bullet 2</a:t>
            </a:r>
          </a:p>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Bullet</a:t>
            </a:r>
            <a:r>
              <a:rPr lang="en-US" sz="2400" baseline="0" dirty="0">
                <a:latin typeface="Arial" pitchFamily="34" charset="0"/>
                <a:cs typeface="Arial" pitchFamily="34" charset="0"/>
              </a:rPr>
              <a:t> 3</a:t>
            </a:r>
          </a:p>
          <a:p>
            <a:pPr marL="342164" lvl="0" indent="-342164">
              <a:buClr>
                <a:schemeClr val="tx2"/>
              </a:buClr>
              <a:buSzPct val="75000"/>
              <a:buFont typeface="Wingdings" pitchFamily="2" charset="2"/>
              <a:buChar char="§"/>
              <a:tabLst>
                <a:tab pos="458340" algn="l"/>
              </a:tabLst>
            </a:pPr>
            <a:r>
              <a:rPr lang="en-US" sz="2400" baseline="0" dirty="0">
                <a:latin typeface="Arial" pitchFamily="34" charset="0"/>
                <a:cs typeface="Arial" pitchFamily="34" charset="0"/>
              </a:rPr>
              <a:t>Bullet 4</a:t>
            </a:r>
          </a:p>
          <a:p>
            <a:pPr marL="342164" lvl="0" indent="-342164">
              <a:buClr>
                <a:schemeClr val="tx2"/>
              </a:buClr>
              <a:buSzPct val="75000"/>
              <a:buFont typeface="Wingdings" pitchFamily="2" charset="2"/>
              <a:buChar char="§"/>
              <a:tabLst>
                <a:tab pos="458340" algn="l"/>
              </a:tabLst>
            </a:pPr>
            <a:endParaRPr lang="en-US" sz="2400" dirty="0">
              <a:latin typeface="Arial" pitchFamily="34" charset="0"/>
              <a:cs typeface="Arial" pitchFamily="34" charset="0"/>
            </a:endParaRPr>
          </a:p>
        </p:txBody>
      </p:sp>
      <p:sp>
        <p:nvSpPr>
          <p:cNvPr id="5" name="Title"/>
          <p:cNvSpPr txBox="1">
            <a:spLocks noChangeArrowheads="1"/>
          </p:cNvSpPr>
          <p:nvPr userDrawn="1"/>
        </p:nvSpPr>
        <p:spPr bwMode="auto">
          <a:xfrm>
            <a:off x="607484" y="464695"/>
            <a:ext cx="10765536" cy="1143000"/>
          </a:xfrm>
          <a:prstGeom prst="rect">
            <a:avLst/>
          </a:prstGeom>
          <a:noFill/>
          <a:ln w="9525">
            <a:noFill/>
            <a:miter lim="800000"/>
            <a:headEnd/>
            <a:tailEnd/>
          </a:ln>
          <a:effectLst/>
        </p:spPr>
        <p:txBody>
          <a:bodyPr wrap="none"/>
          <a:lstStyle/>
          <a:p>
            <a:pPr marL="0" marR="0" indent="0" algn="l" defTabSz="916680" rtl="0" eaLnBrk="1" fontAlgn="auto" latinLnBrk="0" hangingPunct="1">
              <a:lnSpc>
                <a:spcPct val="100000"/>
              </a:lnSpc>
              <a:spcBef>
                <a:spcPts val="0"/>
              </a:spcBef>
              <a:spcAft>
                <a:spcPts val="0"/>
              </a:spcAft>
              <a:buClrTx/>
              <a:buSzTx/>
              <a:buFontTx/>
              <a:buNone/>
              <a:tabLst/>
              <a:defRPr/>
            </a:pPr>
            <a:r>
              <a:rPr lang="en-US" sz="2800" b="0" dirty="0">
                <a:solidFill>
                  <a:schemeClr val="tx2"/>
                </a:solidFill>
                <a:latin typeface="Arial" pitchFamily="34" charset="0"/>
                <a:cs typeface="Arial" pitchFamily="34" charset="0"/>
              </a:rPr>
              <a:t>Edit in Slide</a:t>
            </a:r>
            <a:r>
              <a:rPr lang="en-US" sz="2800" b="0" baseline="0" dirty="0">
                <a:solidFill>
                  <a:schemeClr val="tx2"/>
                </a:solidFill>
                <a:latin typeface="Arial" pitchFamily="34" charset="0"/>
                <a:cs typeface="Arial" pitchFamily="34" charset="0"/>
              </a:rPr>
              <a:t> Master view to e</a:t>
            </a:r>
            <a:r>
              <a:rPr lang="en-US" sz="2800" b="0" dirty="0">
                <a:solidFill>
                  <a:schemeClr val="tx2"/>
                </a:solidFill>
                <a:latin typeface="Arial" pitchFamily="34" charset="0"/>
                <a:cs typeface="Arial" pitchFamily="34" charset="0"/>
              </a:rPr>
              <a:t>nter agenda</a:t>
            </a:r>
            <a:r>
              <a:rPr lang="en-US" sz="2800" b="0" baseline="0" dirty="0">
                <a:solidFill>
                  <a:schemeClr val="tx2"/>
                </a:solidFill>
                <a:latin typeface="Arial" pitchFamily="34" charset="0"/>
                <a:cs typeface="Arial" pitchFamily="34" charset="0"/>
              </a:rPr>
              <a:t> title</a:t>
            </a:r>
            <a:endParaRPr lang="en-US" sz="2800" b="0" dirty="0">
              <a:solidFill>
                <a:schemeClr val="tx2"/>
              </a:solidFill>
              <a:latin typeface="Arial" pitchFamily="34" charset="0"/>
              <a:cs typeface="Arial"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3" name="Content"/>
          <p:cNvSpPr>
            <a:spLocks noGrp="1"/>
          </p:cNvSpPr>
          <p:nvPr>
            <p:ph type="body" idx="1"/>
          </p:nvPr>
        </p:nvSpPr>
        <p:spPr>
          <a:xfrm>
            <a:off x="609602" y="1600200"/>
            <a:ext cx="10769600" cy="464820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
        <p:nvSpPr>
          <p:cNvPr id="8" name="SlideNumber"/>
          <p:cNvSpPr/>
          <p:nvPr/>
        </p:nvSpPr>
        <p:spPr>
          <a:xfrm>
            <a:off x="11582400" y="6484954"/>
            <a:ext cx="609600" cy="381001"/>
          </a:xfrm>
          <a:prstGeom prst="rect">
            <a:avLst/>
          </a:prstGeom>
          <a:noFill/>
          <a:ln w="12700">
            <a:noFill/>
          </a:ln>
        </p:spPr>
        <p:txBody>
          <a:bodyPr wrap="square" anchor="ctr">
            <a:noAutofit/>
          </a:bodyPr>
          <a:lstStyle/>
          <a:p>
            <a:pPr algn="ctr"/>
            <a:fld id="{47FBD1EF-0801-4063-B668-C71608ACC70F}" type="slidenum">
              <a:rPr kumimoji="0" lang="en-US" sz="1203" b="1" i="0" u="none" strike="noStrike" kern="1200" cap="none" spc="0" normalizeH="0" baseline="0" noProof="0" smtClean="0">
                <a:ln>
                  <a:noFill/>
                </a:ln>
                <a:solidFill>
                  <a:schemeClr val="tx2"/>
                </a:solidFill>
                <a:effectLst/>
                <a:uLnTx/>
                <a:uFillTx/>
                <a:latin typeface="Arial" pitchFamily="34" charset="0"/>
                <a:ea typeface="+mn-ea"/>
                <a:cs typeface="Arial" pitchFamily="34" charset="0"/>
              </a:rPr>
              <a:pPr algn="ctr"/>
              <a:t>‹#›</a:t>
            </a:fld>
            <a:endParaRPr lang="en-US" sz="1203" b="1" dirty="0">
              <a:solidFill>
                <a:schemeClr val="tx2"/>
              </a:solidFill>
            </a:endParaRPr>
          </a:p>
        </p:txBody>
      </p:sp>
      <p:pic>
        <p:nvPicPr>
          <p:cNvPr id="12" name="Logo" descr="logo647.png"/>
          <p:cNvPicPr>
            <a:picLocks noChangeAspect="1"/>
          </p:cNvPicPr>
          <p:nvPr/>
        </p:nvPicPr>
        <p:blipFill>
          <a:blip r:embed="rId10" cstate="print"/>
          <a:stretch>
            <a:fillRect/>
          </a:stretch>
        </p:blipFill>
        <p:spPr>
          <a:xfrm>
            <a:off x="10679339" y="23675"/>
            <a:ext cx="1327516" cy="360269"/>
          </a:xfrm>
          <a:prstGeom prst="rect">
            <a:avLst/>
          </a:prstGeom>
          <a:noFill/>
          <a:ln>
            <a:noFill/>
          </a:ln>
        </p:spPr>
      </p:pic>
      <p:cxnSp>
        <p:nvCxnSpPr>
          <p:cNvPr id="13" name="Line"/>
          <p:cNvCxnSpPr/>
          <p:nvPr/>
        </p:nvCxnSpPr>
        <p:spPr>
          <a:xfrm rot="10800000" flipV="1">
            <a:off x="229170" y="176521"/>
            <a:ext cx="10297392" cy="211602"/>
          </a:xfrm>
          <a:prstGeom prst="bentConnector3">
            <a:avLst>
              <a:gd name="adj1" fmla="val 10001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9" r:id="rId4"/>
    <p:sldLayoutId id="2147483663" r:id="rId5"/>
    <p:sldLayoutId id="2147483651" r:id="rId6"/>
    <p:sldLayoutId id="2147483652" r:id="rId7"/>
    <p:sldLayoutId id="2147483664" r:id="rId8"/>
  </p:sldLayoutIdLst>
  <p:hf hdr="0" ftr="0" dt="0"/>
  <p:txStyles>
    <p:titleStyle>
      <a:lvl1pPr algn="l" defTabSz="916680" rtl="0" eaLnBrk="1" latinLnBrk="0" hangingPunct="1">
        <a:spcBef>
          <a:spcPct val="0"/>
        </a:spcBef>
        <a:buNone/>
        <a:defRPr sz="2800" b="0" kern="1200">
          <a:solidFill>
            <a:schemeClr val="tx2"/>
          </a:solidFill>
          <a:latin typeface="Arial" pitchFamily="34" charset="0"/>
          <a:ea typeface="+mj-ea"/>
          <a:cs typeface="Arial" pitchFamily="34" charset="0"/>
        </a:defRPr>
      </a:lvl1pPr>
    </p:titleStyle>
    <p:bodyStyle>
      <a:lvl1pPr marL="343755" indent="-343755" algn="l" defTabSz="916680" rtl="0" eaLnBrk="1" latinLnBrk="0" hangingPunct="1">
        <a:spcBef>
          <a:spcPct val="20000"/>
        </a:spcBef>
        <a:buClr>
          <a:schemeClr val="tx2"/>
        </a:buClr>
        <a:buSzPct val="75000"/>
        <a:buFont typeface="Wingdings" pitchFamily="2" charset="2"/>
        <a:buChar char="§"/>
        <a:defRPr sz="2400" kern="1200">
          <a:solidFill>
            <a:schemeClr val="tx1"/>
          </a:solidFill>
          <a:latin typeface="Arial" pitchFamily="34" charset="0"/>
          <a:ea typeface="+mn-ea"/>
          <a:cs typeface="Arial" pitchFamily="34" charset="0"/>
        </a:defRPr>
      </a:lvl1pPr>
      <a:lvl2pPr marL="744802" indent="-286462" algn="l" defTabSz="916680" rtl="0" eaLnBrk="1" latinLnBrk="0" hangingPunct="1">
        <a:spcBef>
          <a:spcPct val="20000"/>
        </a:spcBef>
        <a:buClr>
          <a:schemeClr val="tx2"/>
        </a:buClr>
        <a:buFont typeface="Arial" pitchFamily="34" charset="0"/>
        <a:buChar char="–"/>
        <a:defRPr sz="2000" kern="1200">
          <a:solidFill>
            <a:schemeClr val="tx1"/>
          </a:solidFill>
          <a:latin typeface="Arial" pitchFamily="34" charset="0"/>
          <a:ea typeface="+mn-ea"/>
          <a:cs typeface="Arial" pitchFamily="34" charset="0"/>
        </a:defRPr>
      </a:lvl2pPr>
      <a:lvl3pPr marL="1145850" indent="-229170" algn="l" defTabSz="916680" rtl="0" eaLnBrk="1" latinLnBrk="0" hangingPunct="1">
        <a:spcBef>
          <a:spcPct val="20000"/>
        </a:spcBef>
        <a:buClr>
          <a:schemeClr val="tx2"/>
        </a:buClr>
        <a:buSzPct val="75000"/>
        <a:buFont typeface="Wingdings" pitchFamily="2" charset="2"/>
        <a:buChar char="§"/>
        <a:defRPr sz="1604" kern="1200">
          <a:solidFill>
            <a:schemeClr val="tx1"/>
          </a:solidFill>
          <a:latin typeface="Arial" pitchFamily="34" charset="0"/>
          <a:ea typeface="+mn-ea"/>
          <a:cs typeface="Arial" pitchFamily="34" charset="0"/>
        </a:defRPr>
      </a:lvl3pPr>
      <a:lvl4pPr marL="1604190" indent="-229170" algn="l" defTabSz="916680" rtl="0" eaLnBrk="1" latinLnBrk="0" hangingPunct="1">
        <a:spcBef>
          <a:spcPct val="20000"/>
        </a:spcBef>
        <a:buFont typeface="Arial" pitchFamily="34" charset="0"/>
        <a:buNone/>
        <a:defRPr sz="1604" kern="1200">
          <a:solidFill>
            <a:schemeClr val="tx1"/>
          </a:solidFill>
          <a:latin typeface="Arial" pitchFamily="34" charset="0"/>
          <a:ea typeface="+mn-ea"/>
          <a:cs typeface="Arial" pitchFamily="34" charset="0"/>
        </a:defRPr>
      </a:lvl4pPr>
      <a:lvl5pPr marL="2062531" indent="-229170" algn="l" defTabSz="916680" rtl="0" eaLnBrk="1" latinLnBrk="0" hangingPunct="1">
        <a:spcBef>
          <a:spcPct val="20000"/>
        </a:spcBef>
        <a:buClr>
          <a:schemeClr val="tx2"/>
        </a:buClr>
        <a:buFont typeface="Arial" pitchFamily="34" charset="0"/>
        <a:buChar char="»"/>
        <a:defRPr sz="1404" kern="1200">
          <a:solidFill>
            <a:schemeClr val="tx1"/>
          </a:solidFill>
          <a:latin typeface="Arial" pitchFamily="34" charset="0"/>
          <a:ea typeface="+mn-ea"/>
          <a:cs typeface="Arial" pitchFamily="34" charset="0"/>
        </a:defRPr>
      </a:lvl5pPr>
      <a:lvl6pPr marL="252087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6pPr>
      <a:lvl7pPr marL="297921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7pPr>
      <a:lvl8pPr marL="343755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8pPr>
      <a:lvl9pPr marL="389589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9pPr>
    </p:bodyStyle>
    <p:otherStyle>
      <a:defPPr>
        <a:defRPr lang="en-US"/>
      </a:defPPr>
      <a:lvl1pPr marL="0" algn="l" defTabSz="916680" rtl="0" eaLnBrk="1" latinLnBrk="0" hangingPunct="1">
        <a:defRPr sz="1805" kern="1200">
          <a:solidFill>
            <a:schemeClr val="tx1"/>
          </a:solidFill>
          <a:latin typeface="+mn-lt"/>
          <a:ea typeface="+mn-ea"/>
          <a:cs typeface="+mn-cs"/>
        </a:defRPr>
      </a:lvl1pPr>
      <a:lvl2pPr marL="458340" algn="l" defTabSz="916680" rtl="0" eaLnBrk="1" latinLnBrk="0" hangingPunct="1">
        <a:defRPr sz="1805" kern="1200">
          <a:solidFill>
            <a:schemeClr val="tx1"/>
          </a:solidFill>
          <a:latin typeface="+mn-lt"/>
          <a:ea typeface="+mn-ea"/>
          <a:cs typeface="+mn-cs"/>
        </a:defRPr>
      </a:lvl2pPr>
      <a:lvl3pPr marL="916680" algn="l" defTabSz="916680" rtl="0" eaLnBrk="1" latinLnBrk="0" hangingPunct="1">
        <a:defRPr sz="1805" kern="1200">
          <a:solidFill>
            <a:schemeClr val="tx1"/>
          </a:solidFill>
          <a:latin typeface="+mn-lt"/>
          <a:ea typeface="+mn-ea"/>
          <a:cs typeface="+mn-cs"/>
        </a:defRPr>
      </a:lvl3pPr>
      <a:lvl4pPr marL="1375020" algn="l" defTabSz="916680" rtl="0" eaLnBrk="1" latinLnBrk="0" hangingPunct="1">
        <a:defRPr sz="1805" kern="1200">
          <a:solidFill>
            <a:schemeClr val="tx1"/>
          </a:solidFill>
          <a:latin typeface="+mn-lt"/>
          <a:ea typeface="+mn-ea"/>
          <a:cs typeface="+mn-cs"/>
        </a:defRPr>
      </a:lvl4pPr>
      <a:lvl5pPr marL="1833361" algn="l" defTabSz="916680" rtl="0" eaLnBrk="1" latinLnBrk="0" hangingPunct="1">
        <a:defRPr sz="1805" kern="1200">
          <a:solidFill>
            <a:schemeClr val="tx1"/>
          </a:solidFill>
          <a:latin typeface="+mn-lt"/>
          <a:ea typeface="+mn-ea"/>
          <a:cs typeface="+mn-cs"/>
        </a:defRPr>
      </a:lvl5pPr>
      <a:lvl6pPr marL="2291701" algn="l" defTabSz="916680" rtl="0" eaLnBrk="1" latinLnBrk="0" hangingPunct="1">
        <a:defRPr sz="1805" kern="1200">
          <a:solidFill>
            <a:schemeClr val="tx1"/>
          </a:solidFill>
          <a:latin typeface="+mn-lt"/>
          <a:ea typeface="+mn-ea"/>
          <a:cs typeface="+mn-cs"/>
        </a:defRPr>
      </a:lvl6pPr>
      <a:lvl7pPr marL="2750041" algn="l" defTabSz="916680" rtl="0" eaLnBrk="1" latinLnBrk="0" hangingPunct="1">
        <a:defRPr sz="1805" kern="1200">
          <a:solidFill>
            <a:schemeClr val="tx1"/>
          </a:solidFill>
          <a:latin typeface="+mn-lt"/>
          <a:ea typeface="+mn-ea"/>
          <a:cs typeface="+mn-cs"/>
        </a:defRPr>
      </a:lvl7pPr>
      <a:lvl8pPr marL="3208381" algn="l" defTabSz="916680" rtl="0" eaLnBrk="1" latinLnBrk="0" hangingPunct="1">
        <a:defRPr sz="1805" kern="1200">
          <a:solidFill>
            <a:schemeClr val="tx1"/>
          </a:solidFill>
          <a:latin typeface="+mn-lt"/>
          <a:ea typeface="+mn-ea"/>
          <a:cs typeface="+mn-cs"/>
        </a:defRPr>
      </a:lvl8pPr>
      <a:lvl9pPr marL="3666721" algn="l" defTabSz="916680" rtl="0" eaLnBrk="1" latinLnBrk="0" hangingPunct="1">
        <a:defRPr sz="1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38FD4-50C0-40DD-8377-C309D4E03578}"/>
              </a:ext>
            </a:extLst>
          </p:cNvPr>
          <p:cNvSpPr>
            <a:spLocks noGrp="1"/>
          </p:cNvSpPr>
          <p:nvPr>
            <p:ph type="ctrTitle"/>
          </p:nvPr>
        </p:nvSpPr>
        <p:spPr/>
        <p:txBody>
          <a:bodyPr/>
          <a:lstStyle/>
          <a:p>
            <a:r>
              <a:rPr lang="en-US" dirty="0" err="1"/>
              <a:t>DDR5_DQ_Write_Protocol</a:t>
            </a:r>
            <a:r>
              <a:rPr lang="en-US" dirty="0"/>
              <a:t> (BIRD 147/201)</a:t>
            </a:r>
          </a:p>
        </p:txBody>
      </p:sp>
      <p:sp>
        <p:nvSpPr>
          <p:cNvPr id="3" name="Subtitle 2">
            <a:extLst>
              <a:ext uri="{FF2B5EF4-FFF2-40B4-BE49-F238E27FC236}">
                <a16:creationId xmlns:a16="http://schemas.microsoft.com/office/drawing/2014/main" id="{DB5ABDDA-EB53-4091-8FDC-04AB984C18E5}"/>
              </a:ext>
            </a:extLst>
          </p:cNvPr>
          <p:cNvSpPr>
            <a:spLocks noGrp="1"/>
          </p:cNvSpPr>
          <p:nvPr>
            <p:ph type="subTitle" idx="1"/>
          </p:nvPr>
        </p:nvSpPr>
        <p:spPr>
          <a:xfrm>
            <a:off x="914400" y="3203579"/>
            <a:ext cx="1752600" cy="987425"/>
          </a:xfrm>
        </p:spPr>
        <p:txBody>
          <a:bodyPr/>
          <a:lstStyle/>
          <a:p>
            <a:r>
              <a:rPr lang="en-US" dirty="0"/>
              <a:t>Walter Katz</a:t>
            </a:r>
          </a:p>
        </p:txBody>
      </p:sp>
      <p:sp>
        <p:nvSpPr>
          <p:cNvPr id="4" name="TextBox 3"/>
          <p:cNvSpPr txBox="1"/>
          <p:nvPr/>
        </p:nvSpPr>
        <p:spPr>
          <a:xfrm>
            <a:off x="7620000" y="3200399"/>
            <a:ext cx="3124200" cy="584775"/>
          </a:xfrm>
          <a:prstGeom prst="rect">
            <a:avLst/>
          </a:prstGeom>
          <a:noFill/>
        </p:spPr>
        <p:txBody>
          <a:bodyPr wrap="square" rtlCol="0">
            <a:spAutoFit/>
          </a:bodyPr>
          <a:lstStyle/>
          <a:p>
            <a:r>
              <a:rPr lang="en-US" sz="1600" dirty="0">
                <a:latin typeface="Arial" pitchFamily="34" charset="0"/>
                <a:cs typeface="Arial" pitchFamily="34" charset="0"/>
              </a:rPr>
              <a:t>IBIS ATM</a:t>
            </a:r>
          </a:p>
          <a:p>
            <a:r>
              <a:rPr lang="en-US" sz="1600" dirty="0">
                <a:latin typeface="Arial" pitchFamily="34" charset="0"/>
                <a:cs typeface="Arial" pitchFamily="34" charset="0"/>
              </a:rPr>
              <a:t>Aug 11, 2020</a:t>
            </a:r>
          </a:p>
        </p:txBody>
      </p:sp>
    </p:spTree>
    <p:extLst>
      <p:ext uri="{BB962C8B-B14F-4D97-AF65-F5344CB8AC3E}">
        <p14:creationId xmlns:p14="http://schemas.microsoft.com/office/powerpoint/2010/main" val="2825907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43727-6D04-4CF8-97B8-5DBE7F9EAA79}"/>
              </a:ext>
            </a:extLst>
          </p:cNvPr>
          <p:cNvSpPr>
            <a:spLocks noGrp="1"/>
          </p:cNvSpPr>
          <p:nvPr>
            <p:ph type="title"/>
          </p:nvPr>
        </p:nvSpPr>
        <p:spPr/>
        <p:txBody>
          <a:bodyPr/>
          <a:lstStyle/>
          <a:p>
            <a:r>
              <a:rPr lang="en-US" dirty="0"/>
              <a:t>Notes on Sequence</a:t>
            </a:r>
          </a:p>
        </p:txBody>
      </p:sp>
      <p:sp>
        <p:nvSpPr>
          <p:cNvPr id="3" name="Content Placeholder 2">
            <a:extLst>
              <a:ext uri="{FF2B5EF4-FFF2-40B4-BE49-F238E27FC236}">
                <a16:creationId xmlns:a16="http://schemas.microsoft.com/office/drawing/2014/main" id="{C09523F9-DB75-4D81-B6D7-FC5CC232F868}"/>
              </a:ext>
            </a:extLst>
          </p:cNvPr>
          <p:cNvSpPr>
            <a:spLocks noGrp="1"/>
          </p:cNvSpPr>
          <p:nvPr>
            <p:ph idx="1"/>
          </p:nvPr>
        </p:nvSpPr>
        <p:spPr/>
        <p:txBody>
          <a:bodyPr/>
          <a:lstStyle/>
          <a:p>
            <a:r>
              <a:rPr lang="en-US" dirty="0"/>
              <a:t>Sequence is an internal check that the </a:t>
            </a:r>
            <a:r>
              <a:rPr lang="en-US" dirty="0" err="1"/>
              <a:t>BCI_Parameters_In</a:t>
            </a:r>
            <a:r>
              <a:rPr lang="en-US" dirty="0"/>
              <a:t> string that is input to AMI_Impulse or the </a:t>
            </a:r>
            <a:r>
              <a:rPr lang="en-US" dirty="0" err="1"/>
              <a:t>BCI_ID</a:t>
            </a:r>
            <a:r>
              <a:rPr lang="en-US" dirty="0"/>
              <a:t> file that is read by AMI_GetWave has been changed since the last time AMI_Impulse or AMI_GetWave was called.</a:t>
            </a:r>
          </a:p>
          <a:p>
            <a:r>
              <a:rPr lang="en-US" dirty="0"/>
              <a:t>Problems indicated by Sequence not incremented </a:t>
            </a:r>
            <a:r>
              <a:rPr lang="en-US" dirty="0" err="1"/>
              <a:t>propery</a:t>
            </a:r>
            <a:r>
              <a:rPr lang="en-US" dirty="0"/>
              <a:t>:</a:t>
            </a:r>
          </a:p>
          <a:p>
            <a:pPr lvl="1"/>
            <a:r>
              <a:rPr lang="en-US" dirty="0"/>
              <a:t>Other DLL is not generating </a:t>
            </a:r>
            <a:r>
              <a:rPr lang="en-US" dirty="0" err="1"/>
              <a:t>BCI_AMI_Parameters_Out</a:t>
            </a:r>
            <a:r>
              <a:rPr lang="en-US" dirty="0"/>
              <a:t> correctly</a:t>
            </a:r>
          </a:p>
          <a:p>
            <a:pPr lvl="1"/>
            <a:r>
              <a:rPr lang="en-US" dirty="0"/>
              <a:t>EDA tool is not properly transferring the </a:t>
            </a:r>
            <a:r>
              <a:rPr lang="en-US" dirty="0" err="1"/>
              <a:t>BCI_AMI_Parameters_Out</a:t>
            </a:r>
            <a:r>
              <a:rPr lang="en-US" dirty="0"/>
              <a:t> string of one AMI_Impulse to the </a:t>
            </a:r>
            <a:r>
              <a:rPr lang="en-US" dirty="0" err="1"/>
              <a:t>BCI_AMI_Parameters_In</a:t>
            </a:r>
            <a:r>
              <a:rPr lang="en-US" dirty="0"/>
              <a:t> of the other AMI_Impulse </a:t>
            </a:r>
          </a:p>
          <a:p>
            <a:pPr lvl="1"/>
            <a:r>
              <a:rPr lang="en-US" dirty="0"/>
              <a:t>AMI_GetWave not properly writing out </a:t>
            </a:r>
            <a:r>
              <a:rPr lang="en-US" dirty="0" err="1"/>
              <a:t>BCI_ID</a:t>
            </a:r>
            <a:r>
              <a:rPr lang="en-US" dirty="0"/>
              <a:t> file</a:t>
            </a:r>
          </a:p>
          <a:p>
            <a:pPr lvl="1"/>
            <a:r>
              <a:rPr lang="en-US" dirty="0"/>
              <a:t>File system is not properly flushing the </a:t>
            </a:r>
            <a:r>
              <a:rPr lang="en-US" dirty="0" err="1"/>
              <a:t>BCI_ID</a:t>
            </a:r>
            <a:r>
              <a:rPr lang="en-US" dirty="0"/>
              <a:t> file</a:t>
            </a:r>
          </a:p>
        </p:txBody>
      </p:sp>
    </p:spTree>
    <p:extLst>
      <p:ext uri="{BB962C8B-B14F-4D97-AF65-F5344CB8AC3E}">
        <p14:creationId xmlns:p14="http://schemas.microsoft.com/office/powerpoint/2010/main" val="2559783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98257-AB92-4C85-8303-D5CF84876070}"/>
              </a:ext>
            </a:extLst>
          </p:cNvPr>
          <p:cNvSpPr>
            <a:spLocks noGrp="1"/>
          </p:cNvSpPr>
          <p:nvPr>
            <p:ph type="title"/>
          </p:nvPr>
        </p:nvSpPr>
        <p:spPr/>
        <p:txBody>
          <a:bodyPr/>
          <a:lstStyle/>
          <a:p>
            <a:r>
              <a:rPr lang="en-US" dirty="0"/>
              <a:t>AMI_GetWave Files names Written by Tx and Rx</a:t>
            </a:r>
          </a:p>
        </p:txBody>
      </p:sp>
      <p:sp>
        <p:nvSpPr>
          <p:cNvPr id="3" name="Content Placeholder 2">
            <a:extLst>
              <a:ext uri="{FF2B5EF4-FFF2-40B4-BE49-F238E27FC236}">
                <a16:creationId xmlns:a16="http://schemas.microsoft.com/office/drawing/2014/main" id="{18339C24-7237-4FDC-AB42-184673EFCD37}"/>
              </a:ext>
            </a:extLst>
          </p:cNvPr>
          <p:cNvSpPr>
            <a:spLocks noGrp="1"/>
          </p:cNvSpPr>
          <p:nvPr>
            <p:ph idx="1"/>
          </p:nvPr>
        </p:nvSpPr>
        <p:spPr/>
        <p:txBody>
          <a:bodyPr/>
          <a:lstStyle/>
          <a:p>
            <a:r>
              <a:rPr lang="en-US" dirty="0"/>
              <a:t>&lt;</a:t>
            </a:r>
            <a:r>
              <a:rPr lang="en-US" dirty="0" err="1"/>
              <a:t>BCI_ID</a:t>
            </a:r>
            <a:r>
              <a:rPr lang="en-US" dirty="0"/>
              <a:t>&gt; the </a:t>
            </a:r>
            <a:r>
              <a:rPr lang="en-US" dirty="0" err="1"/>
              <a:t>the</a:t>
            </a:r>
            <a:r>
              <a:rPr lang="en-US" dirty="0"/>
              <a:t> string value of the AMI Reserved Parameter </a:t>
            </a:r>
            <a:r>
              <a:rPr lang="en-US" dirty="0" err="1"/>
              <a:t>BCI_ID</a:t>
            </a:r>
            <a:endParaRPr lang="en-US" dirty="0"/>
          </a:p>
          <a:p>
            <a:r>
              <a:rPr lang="en-US" dirty="0"/>
              <a:t>The Tx AMI_GetWave shall write the file &lt;</a:t>
            </a:r>
            <a:r>
              <a:rPr lang="en-US" dirty="0" err="1"/>
              <a:t>BCI_ID</a:t>
            </a:r>
            <a:r>
              <a:rPr lang="en-US" dirty="0"/>
              <a:t>&gt;.Tx.txt</a:t>
            </a:r>
          </a:p>
          <a:p>
            <a:r>
              <a:rPr lang="en-US" dirty="0"/>
              <a:t>The Rx AMI_GetWave shall write the file &lt;</a:t>
            </a:r>
            <a:r>
              <a:rPr lang="en-US" dirty="0" err="1"/>
              <a:t>BCI_ID</a:t>
            </a:r>
            <a:r>
              <a:rPr lang="en-US" dirty="0"/>
              <a:t>&gt;.Rx.txt</a:t>
            </a:r>
          </a:p>
          <a:p>
            <a:endParaRPr lang="en-US" dirty="0"/>
          </a:p>
        </p:txBody>
      </p:sp>
    </p:spTree>
    <p:extLst>
      <p:ext uri="{BB962C8B-B14F-4D97-AF65-F5344CB8AC3E}">
        <p14:creationId xmlns:p14="http://schemas.microsoft.com/office/powerpoint/2010/main" val="3002843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A9D46-FBBC-4310-84C5-451199158B70}"/>
              </a:ext>
            </a:extLst>
          </p:cNvPr>
          <p:cNvSpPr>
            <a:spLocks noGrp="1"/>
          </p:cNvSpPr>
          <p:nvPr>
            <p:ph type="title"/>
          </p:nvPr>
        </p:nvSpPr>
        <p:spPr/>
        <p:txBody>
          <a:bodyPr/>
          <a:lstStyle/>
          <a:p>
            <a:r>
              <a:rPr lang="en-US" dirty="0" err="1"/>
              <a:t>VrefDQ_Register</a:t>
            </a:r>
            <a:r>
              <a:rPr lang="en-US" dirty="0"/>
              <a:t> and </a:t>
            </a:r>
            <a:r>
              <a:rPr lang="en-US" dirty="0" err="1"/>
              <a:t>VrefDQ_Value</a:t>
            </a:r>
            <a:r>
              <a:rPr lang="en-US" dirty="0"/>
              <a:t> Rules</a:t>
            </a:r>
          </a:p>
        </p:txBody>
      </p:sp>
      <p:sp>
        <p:nvSpPr>
          <p:cNvPr id="3" name="Content Placeholder 2">
            <a:extLst>
              <a:ext uri="{FF2B5EF4-FFF2-40B4-BE49-F238E27FC236}">
                <a16:creationId xmlns:a16="http://schemas.microsoft.com/office/drawing/2014/main" id="{910B9227-9932-435A-A093-F16150B458B2}"/>
              </a:ext>
            </a:extLst>
          </p:cNvPr>
          <p:cNvSpPr>
            <a:spLocks noGrp="1"/>
          </p:cNvSpPr>
          <p:nvPr>
            <p:ph idx="1"/>
          </p:nvPr>
        </p:nvSpPr>
        <p:spPr/>
        <p:txBody>
          <a:bodyPr/>
          <a:lstStyle/>
          <a:p>
            <a:r>
              <a:rPr lang="en-US" dirty="0" err="1"/>
              <a:t>VrefDQ_Register</a:t>
            </a:r>
            <a:r>
              <a:rPr lang="en-US" dirty="0"/>
              <a:t> and </a:t>
            </a:r>
            <a:r>
              <a:rPr lang="en-US" dirty="0" err="1"/>
              <a:t>VrefDQ_Value</a:t>
            </a:r>
            <a:r>
              <a:rPr lang="en-US" dirty="0"/>
              <a:t> are ignored by the Rx if the Reserved Parameter </a:t>
            </a:r>
            <a:r>
              <a:rPr lang="en-US" dirty="0" err="1"/>
              <a:t>DC_Offset</a:t>
            </a:r>
            <a:r>
              <a:rPr lang="en-US" dirty="0"/>
              <a:t> is not specified in the Rx .ami file.</a:t>
            </a:r>
          </a:p>
          <a:p>
            <a:r>
              <a:rPr lang="en-US" dirty="0"/>
              <a:t>If </a:t>
            </a:r>
            <a:r>
              <a:rPr lang="en-US" dirty="0" err="1"/>
              <a:t>DC_Offset</a:t>
            </a:r>
            <a:r>
              <a:rPr lang="en-US" dirty="0"/>
              <a:t> is specified in the Rx .ami file</a:t>
            </a:r>
          </a:p>
          <a:p>
            <a:pPr lvl="1"/>
            <a:r>
              <a:rPr lang="en-US" dirty="0"/>
              <a:t>If the Tx does not specify </a:t>
            </a:r>
            <a:r>
              <a:rPr lang="en-US" dirty="0" err="1"/>
              <a:t>VrefDQ_Register</a:t>
            </a:r>
            <a:r>
              <a:rPr lang="en-US" dirty="0"/>
              <a:t> or </a:t>
            </a:r>
            <a:r>
              <a:rPr lang="en-US" dirty="0" err="1"/>
              <a:t>VrefDQ_Value</a:t>
            </a:r>
            <a:r>
              <a:rPr lang="en-US" dirty="0"/>
              <a:t>, then the Rx should choose an optimal </a:t>
            </a:r>
            <a:r>
              <a:rPr lang="en-US" dirty="0" err="1"/>
              <a:t>VrefDQ_Register</a:t>
            </a:r>
            <a:r>
              <a:rPr lang="en-US" dirty="0"/>
              <a:t> and/or </a:t>
            </a:r>
            <a:r>
              <a:rPr lang="en-US" dirty="0" err="1"/>
              <a:t>VrefDQ_Value</a:t>
            </a:r>
            <a:r>
              <a:rPr lang="en-US" dirty="0"/>
              <a:t> and output these values in its </a:t>
            </a:r>
            <a:r>
              <a:rPr lang="en-US" dirty="0" err="1"/>
              <a:t>BCI_Parameters_Out</a:t>
            </a:r>
            <a:r>
              <a:rPr lang="en-US" dirty="0"/>
              <a:t> string.</a:t>
            </a:r>
          </a:p>
          <a:p>
            <a:pPr lvl="1"/>
            <a:r>
              <a:rPr lang="en-US" dirty="0"/>
              <a:t>If the Tx does specify </a:t>
            </a:r>
            <a:r>
              <a:rPr lang="en-US" dirty="0" err="1"/>
              <a:t>VrefDQ_Register</a:t>
            </a:r>
            <a:r>
              <a:rPr lang="en-US" dirty="0"/>
              <a:t> or </a:t>
            </a:r>
            <a:r>
              <a:rPr lang="en-US" dirty="0" err="1"/>
              <a:t>VrefDQ_Value</a:t>
            </a:r>
            <a:r>
              <a:rPr lang="en-US" dirty="0"/>
              <a:t>, then the Rx should use those values and output the actual values used in its </a:t>
            </a:r>
            <a:r>
              <a:rPr lang="en-US" dirty="0" err="1"/>
              <a:t>BCI_Parameters_Out</a:t>
            </a:r>
            <a:r>
              <a:rPr lang="en-US" dirty="0"/>
              <a:t> string. </a:t>
            </a:r>
          </a:p>
          <a:p>
            <a:endParaRPr lang="en-US" dirty="0"/>
          </a:p>
        </p:txBody>
      </p:sp>
    </p:spTree>
    <p:extLst>
      <p:ext uri="{BB962C8B-B14F-4D97-AF65-F5344CB8AC3E}">
        <p14:creationId xmlns:p14="http://schemas.microsoft.com/office/powerpoint/2010/main" val="1937044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F69F9-F7BD-47E0-946E-A8DA3D760DC0}"/>
              </a:ext>
            </a:extLst>
          </p:cNvPr>
          <p:cNvSpPr>
            <a:spLocks noGrp="1"/>
          </p:cNvSpPr>
          <p:nvPr>
            <p:ph type="title"/>
          </p:nvPr>
        </p:nvSpPr>
        <p:spPr/>
        <p:txBody>
          <a:bodyPr/>
          <a:lstStyle/>
          <a:p>
            <a:r>
              <a:rPr lang="en-US" dirty="0"/>
              <a:t>Rx May Return Values When Tx Requests a Register and Return a Register When Tx Requests a Value</a:t>
            </a:r>
          </a:p>
        </p:txBody>
      </p:sp>
      <p:sp>
        <p:nvSpPr>
          <p:cNvPr id="3" name="Content Placeholder 2">
            <a:extLst>
              <a:ext uri="{FF2B5EF4-FFF2-40B4-BE49-F238E27FC236}">
                <a16:creationId xmlns:a16="http://schemas.microsoft.com/office/drawing/2014/main" id="{B994F39A-88DF-4668-A6AB-43703E8A73CC}"/>
              </a:ext>
            </a:extLst>
          </p:cNvPr>
          <p:cNvSpPr>
            <a:spLocks noGrp="1"/>
          </p:cNvSpPr>
          <p:nvPr>
            <p:ph idx="1"/>
          </p:nvPr>
        </p:nvSpPr>
        <p:spPr>
          <a:xfrm>
            <a:off x="609602" y="1600200"/>
            <a:ext cx="10769600" cy="5029200"/>
          </a:xfrm>
        </p:spPr>
        <p:txBody>
          <a:bodyPr/>
          <a:lstStyle/>
          <a:p>
            <a:r>
              <a:rPr lang="en-US" sz="2400" dirty="0"/>
              <a:t>For </a:t>
            </a:r>
            <a:r>
              <a:rPr lang="en-US" sz="2400" dirty="0" err="1"/>
              <a:t>DDR5_DQ_Write_JEDEC</a:t>
            </a:r>
            <a:endParaRPr lang="en-US" sz="2400" dirty="0"/>
          </a:p>
          <a:p>
            <a:pPr lvl="1"/>
            <a:r>
              <a:rPr lang="en-US" dirty="0"/>
              <a:t>The Rx shall contain a table that maps legitimate JEDEC register integer values to float values of the following</a:t>
            </a:r>
          </a:p>
          <a:p>
            <a:pPr lvl="2"/>
            <a:r>
              <a:rPr lang="en-US" dirty="0"/>
              <a:t>VrefDQ</a:t>
            </a:r>
          </a:p>
          <a:p>
            <a:pPr lvl="2"/>
            <a:r>
              <a:rPr lang="en-US" dirty="0"/>
              <a:t>Gain</a:t>
            </a:r>
          </a:p>
          <a:p>
            <a:pPr lvl="2"/>
            <a:r>
              <a:rPr lang="en-US" dirty="0"/>
              <a:t>DFE Taps</a:t>
            </a:r>
          </a:p>
          <a:p>
            <a:pPr lvl="1"/>
            <a:r>
              <a:rPr lang="en-US" dirty="0"/>
              <a:t>The Rx may return these float values in its </a:t>
            </a:r>
            <a:r>
              <a:rPr lang="en-US" dirty="0" err="1"/>
              <a:t>BCI_Parameters_Out</a:t>
            </a:r>
            <a:r>
              <a:rPr lang="en-US" dirty="0"/>
              <a:t> string</a:t>
            </a:r>
          </a:p>
          <a:p>
            <a:r>
              <a:rPr lang="en-US" sz="2400" dirty="0"/>
              <a:t>For </a:t>
            </a:r>
            <a:r>
              <a:rPr lang="en-US" sz="2400" dirty="0" err="1"/>
              <a:t>DDR5_DQ_Write_Generic</a:t>
            </a:r>
            <a:endParaRPr lang="en-US" sz="2400" dirty="0"/>
          </a:p>
          <a:p>
            <a:pPr lvl="1"/>
            <a:r>
              <a:rPr lang="en-US" dirty="0"/>
              <a:t>The Rx may contain a table that maps legitimate JEDEC register integer values to float values of the following</a:t>
            </a:r>
          </a:p>
          <a:p>
            <a:pPr lvl="2"/>
            <a:r>
              <a:rPr lang="en-US" dirty="0"/>
              <a:t>VrefDQ</a:t>
            </a:r>
          </a:p>
          <a:p>
            <a:pPr lvl="2"/>
            <a:r>
              <a:rPr lang="en-US" dirty="0"/>
              <a:t>Gain</a:t>
            </a:r>
          </a:p>
          <a:p>
            <a:pPr lvl="2"/>
            <a:r>
              <a:rPr lang="en-US" dirty="0"/>
              <a:t>DFE Taps</a:t>
            </a:r>
          </a:p>
          <a:p>
            <a:pPr lvl="1"/>
            <a:r>
              <a:rPr lang="en-US" dirty="0"/>
              <a:t>The Rx may return the register and float values in its </a:t>
            </a:r>
            <a:r>
              <a:rPr lang="en-US" dirty="0" err="1"/>
              <a:t>BCI_Parameters_Out</a:t>
            </a:r>
            <a:r>
              <a:rPr lang="en-US" dirty="0"/>
              <a:t> string</a:t>
            </a:r>
          </a:p>
          <a:p>
            <a:endParaRPr lang="en-US" dirty="0"/>
          </a:p>
          <a:p>
            <a:endParaRPr lang="en-US" dirty="0"/>
          </a:p>
        </p:txBody>
      </p:sp>
    </p:spTree>
    <p:extLst>
      <p:ext uri="{BB962C8B-B14F-4D97-AF65-F5344CB8AC3E}">
        <p14:creationId xmlns:p14="http://schemas.microsoft.com/office/powerpoint/2010/main" val="151847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E7886-A222-435B-B05B-61785F087BD2}"/>
              </a:ext>
            </a:extLst>
          </p:cNvPr>
          <p:cNvSpPr>
            <a:spLocks noGrp="1"/>
          </p:cNvSpPr>
          <p:nvPr>
            <p:ph type="title"/>
          </p:nvPr>
        </p:nvSpPr>
        <p:spPr/>
        <p:txBody>
          <a:bodyPr/>
          <a:lstStyle/>
          <a:p>
            <a:r>
              <a:rPr lang="en-US" sz="2800" dirty="0"/>
              <a:t>What if the Rx supports BIRD 204 (</a:t>
            </a:r>
            <a:r>
              <a:rPr lang="en-US" sz="2800" dirty="0" err="1">
                <a:effectLst/>
                <a:latin typeface="Times New Roman" panose="02020603050405020304" pitchFamily="18" charset="0"/>
                <a:ea typeface="SimSun" panose="02010600030101010101" pitchFamily="2" charset="-122"/>
              </a:rPr>
              <a:t>DQ_DQS</a:t>
            </a:r>
            <a:r>
              <a:rPr lang="en-US" sz="2800" dirty="0">
                <a:effectLst/>
                <a:latin typeface="Times New Roman" panose="02020603050405020304" pitchFamily="18" charset="0"/>
                <a:ea typeface="SimSun" panose="02010600030101010101" pitchFamily="2" charset="-122"/>
              </a:rPr>
              <a:t> GetWave Flow for Clock Forwarding Modeling)</a:t>
            </a:r>
            <a:br>
              <a:rPr lang="en-US" sz="2800" dirty="0">
                <a:effectLst/>
                <a:latin typeface="Times New Roman" panose="02020603050405020304" pitchFamily="18" charset="0"/>
                <a:ea typeface="SimSun" panose="02010600030101010101" pitchFamily="2" charset="-122"/>
              </a:rPr>
            </a:br>
            <a:endParaRPr lang="en-US" dirty="0"/>
          </a:p>
        </p:txBody>
      </p:sp>
      <p:sp>
        <p:nvSpPr>
          <p:cNvPr id="3" name="Content Placeholder 2">
            <a:extLst>
              <a:ext uri="{FF2B5EF4-FFF2-40B4-BE49-F238E27FC236}">
                <a16:creationId xmlns:a16="http://schemas.microsoft.com/office/drawing/2014/main" id="{30DE72D8-DCE6-4A6F-B74D-0E955D31C0C2}"/>
              </a:ext>
            </a:extLst>
          </p:cNvPr>
          <p:cNvSpPr>
            <a:spLocks noGrp="1"/>
          </p:cNvSpPr>
          <p:nvPr>
            <p:ph idx="1"/>
          </p:nvPr>
        </p:nvSpPr>
        <p:spPr/>
        <p:txBody>
          <a:bodyPr/>
          <a:lstStyle/>
          <a:p>
            <a:r>
              <a:rPr lang="en-US" sz="2000" dirty="0">
                <a:latin typeface="Times New Roman" panose="02020603050405020304" pitchFamily="18" charset="0"/>
                <a:ea typeface="SimSun" panose="02010600030101010101" pitchFamily="2" charset="-122"/>
              </a:rPr>
              <a:t>In the hardware, the skew between DQ and DQS needs to be adjusted to center the DQS at the DQ eye at the latch.</a:t>
            </a:r>
          </a:p>
          <a:p>
            <a:r>
              <a:rPr lang="en-US" sz="2000" dirty="0">
                <a:latin typeface="Times New Roman" panose="02020603050405020304" pitchFamily="18" charset="0"/>
                <a:ea typeface="SimSun" panose="02010600030101010101" pitchFamily="2" charset="-122"/>
              </a:rPr>
              <a:t>Adjusting this skew not only affects where the DQ is sampled at the latch, but also affects when the DFE taps get latched.</a:t>
            </a:r>
          </a:p>
          <a:p>
            <a:r>
              <a:rPr lang="en-US" sz="2000" dirty="0">
                <a:effectLst/>
                <a:latin typeface="Times New Roman" panose="02020603050405020304" pitchFamily="18" charset="0"/>
                <a:ea typeface="SimSun" panose="02010600030101010101" pitchFamily="2" charset="-122"/>
              </a:rPr>
              <a:t>How does the Tx AMI_GetWave know that the Rx DQ has a DQS input</a:t>
            </a:r>
          </a:p>
          <a:p>
            <a:pPr lvl="1"/>
            <a:r>
              <a:rPr lang="en-US" dirty="0">
                <a:latin typeface="Times New Roman" panose="02020603050405020304" pitchFamily="18" charset="0"/>
                <a:ea typeface="SimSun" panose="02010600030101010101" pitchFamily="2" charset="-122"/>
              </a:rPr>
              <a:t>Added </a:t>
            </a:r>
            <a:r>
              <a:rPr lang="en-US" dirty="0" err="1"/>
              <a:t>DQS_in_clock_times</a:t>
            </a:r>
            <a:r>
              <a:rPr lang="en-US" dirty="0"/>
              <a:t> False</a:t>
            </a:r>
            <a:endParaRPr lang="en-US" dirty="0">
              <a:effectLst/>
              <a:latin typeface="Times New Roman" panose="02020603050405020304" pitchFamily="18" charset="0"/>
              <a:ea typeface="SimSun" panose="02010600030101010101" pitchFamily="2" charset="-122"/>
            </a:endParaRPr>
          </a:p>
          <a:p>
            <a:r>
              <a:rPr lang="en-US" sz="2000" dirty="0">
                <a:latin typeface="Times New Roman" panose="02020603050405020304" pitchFamily="18" charset="0"/>
                <a:ea typeface="SimSun" panose="02010600030101010101" pitchFamily="2" charset="-122"/>
              </a:rPr>
              <a:t>How does the Tx AMI_GetWave adjust the DQS/DQ skew</a:t>
            </a:r>
          </a:p>
          <a:p>
            <a:pPr lvl="1"/>
            <a:r>
              <a:rPr lang="en-US" dirty="0">
                <a:effectLst/>
                <a:latin typeface="Times New Roman" panose="02020603050405020304" pitchFamily="18" charset="0"/>
                <a:ea typeface="SimSun" panose="02010600030101010101" pitchFamily="2" charset="-122"/>
              </a:rPr>
              <a:t>Added </a:t>
            </a:r>
            <a:r>
              <a:rPr lang="en-US" dirty="0" err="1"/>
              <a:t>DQS_Skew</a:t>
            </a:r>
            <a:endParaRPr lang="en-US" dirty="0"/>
          </a:p>
          <a:p>
            <a:pPr lvl="1"/>
            <a:endParaRPr lang="en-US" sz="1800" dirty="0">
              <a:effectLst/>
              <a:latin typeface="Times New Roman" panose="02020603050405020304" pitchFamily="18" charset="0"/>
              <a:ea typeface="SimSun" panose="02010600030101010101" pitchFamily="2" charset="-122"/>
            </a:endParaRPr>
          </a:p>
          <a:p>
            <a:endParaRPr lang="en-US" dirty="0"/>
          </a:p>
        </p:txBody>
      </p:sp>
    </p:spTree>
    <p:extLst>
      <p:ext uri="{BB962C8B-B14F-4D97-AF65-F5344CB8AC3E}">
        <p14:creationId xmlns:p14="http://schemas.microsoft.com/office/powerpoint/2010/main" val="42362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899B-2D26-47F8-A25C-4FDC5A324D78}"/>
              </a:ext>
            </a:extLst>
          </p:cNvPr>
          <p:cNvSpPr>
            <a:spLocks noGrp="1"/>
          </p:cNvSpPr>
          <p:nvPr>
            <p:ph type="title"/>
          </p:nvPr>
        </p:nvSpPr>
        <p:spPr/>
        <p:txBody>
          <a:bodyPr/>
          <a:lstStyle/>
          <a:p>
            <a:r>
              <a:rPr lang="en-US" dirty="0"/>
              <a:t>Standard Initialization of AMI_Impulse Calls, Interaction With BIRD 204 (</a:t>
            </a:r>
            <a:r>
              <a:rPr lang="en-US" dirty="0" err="1"/>
              <a:t>DQ_DQS</a:t>
            </a:r>
            <a:r>
              <a:rPr lang="en-US" dirty="0"/>
              <a:t> Clock Forwarding) and BIRD 197 (</a:t>
            </a:r>
            <a:r>
              <a:rPr lang="en-US" dirty="0" err="1"/>
              <a:t>DC_Offset</a:t>
            </a:r>
            <a:r>
              <a:rPr lang="en-US" dirty="0"/>
              <a:t>)</a:t>
            </a:r>
          </a:p>
        </p:txBody>
      </p:sp>
      <p:sp>
        <p:nvSpPr>
          <p:cNvPr id="3" name="Content Placeholder 2">
            <a:extLst>
              <a:ext uri="{FF2B5EF4-FFF2-40B4-BE49-F238E27FC236}">
                <a16:creationId xmlns:a16="http://schemas.microsoft.com/office/drawing/2014/main" id="{CDF35F5B-CE9E-4EE8-8D8C-ACABDED58A87}"/>
              </a:ext>
            </a:extLst>
          </p:cNvPr>
          <p:cNvSpPr>
            <a:spLocks noGrp="1"/>
          </p:cNvSpPr>
          <p:nvPr>
            <p:ph idx="1"/>
          </p:nvPr>
        </p:nvSpPr>
        <p:spPr>
          <a:xfrm>
            <a:off x="609602" y="1600200"/>
            <a:ext cx="10769600" cy="5029200"/>
          </a:xfrm>
        </p:spPr>
        <p:txBody>
          <a:bodyPr/>
          <a:lstStyle/>
          <a:p>
            <a:r>
              <a:rPr lang="en-US" sz="1800" dirty="0"/>
              <a:t>On the first call to the Tx AMI_Impulse, the Tx shall turn off all its equalization, and in its </a:t>
            </a:r>
            <a:r>
              <a:rPr lang="en-US" sz="1800" dirty="0" err="1"/>
              <a:t>BCI_Parameters_Out</a:t>
            </a:r>
            <a:r>
              <a:rPr lang="en-US" sz="1800" dirty="0"/>
              <a:t> string direct the Rx to set the Rx Gain to zero dB and all Rx DFE taps to zero.</a:t>
            </a:r>
          </a:p>
          <a:p>
            <a:r>
              <a:rPr lang="en-US" sz="1800" dirty="0"/>
              <a:t>The Rx can tell the Tx the value of </a:t>
            </a:r>
            <a:r>
              <a:rPr lang="en-US" sz="1800" dirty="0" err="1"/>
              <a:t>DC_Offset</a:t>
            </a:r>
            <a:r>
              <a:rPr lang="en-US" sz="1800" dirty="0"/>
              <a:t> and if DQS is input to Rx AMI_GetWave *</a:t>
            </a:r>
            <a:r>
              <a:rPr lang="en-US" sz="1800" dirty="0" err="1"/>
              <a:t>clock_times</a:t>
            </a:r>
            <a:endParaRPr lang="en-US" sz="1800" dirty="0"/>
          </a:p>
          <a:p>
            <a:r>
              <a:rPr lang="en-US" sz="1800" dirty="0"/>
              <a:t>The Tx AMI_Impulse can then choose starting point for Tx equalization, VrefDQ, Rx Gain and Rx DFE taps and search for a better solution.</a:t>
            </a:r>
          </a:p>
          <a:p>
            <a:r>
              <a:rPr lang="en-US" sz="1800" dirty="0"/>
              <a:t>In time domain simulation the Tx AMI_GetWave can then continue to search Tx equalization, DQS skew, Rx Gain and Rx DFE taps for a better solution.</a:t>
            </a:r>
          </a:p>
          <a:p>
            <a:r>
              <a:rPr lang="en-US" sz="1800" dirty="0"/>
              <a:t>If this is GetWave only BCI training, then the first calls to AMI_GetWave are used to communicate the </a:t>
            </a:r>
            <a:r>
              <a:rPr lang="en-US" sz="1800" dirty="0" err="1"/>
              <a:t>DC_Offset</a:t>
            </a:r>
            <a:r>
              <a:rPr lang="en-US" sz="1800" dirty="0"/>
              <a:t> and Rx AMI_GetWave DQS is input in </a:t>
            </a:r>
            <a:r>
              <a:rPr lang="en-US" sz="1800" dirty="0" err="1"/>
              <a:t>clock_times</a:t>
            </a:r>
            <a:r>
              <a:rPr lang="en-US" sz="1800" dirty="0"/>
              <a:t>.</a:t>
            </a:r>
          </a:p>
          <a:p>
            <a:pPr lvl="1"/>
            <a:endParaRPr lang="en-US" dirty="0"/>
          </a:p>
          <a:p>
            <a:endParaRPr lang="en-US" dirty="0"/>
          </a:p>
        </p:txBody>
      </p:sp>
    </p:spTree>
    <p:extLst>
      <p:ext uri="{BB962C8B-B14F-4D97-AF65-F5344CB8AC3E}">
        <p14:creationId xmlns:p14="http://schemas.microsoft.com/office/powerpoint/2010/main" val="2364175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0374-C36D-4C97-8330-1000CF816ADF}"/>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690A1AB-C8B1-44C9-9BAB-CBA64F0AEAF9}"/>
              </a:ext>
            </a:extLst>
          </p:cNvPr>
          <p:cNvSpPr>
            <a:spLocks noGrp="1"/>
          </p:cNvSpPr>
          <p:nvPr>
            <p:ph idx="1"/>
          </p:nvPr>
        </p:nvSpPr>
        <p:spPr/>
        <p:txBody>
          <a:bodyPr/>
          <a:lstStyle/>
          <a:p>
            <a:r>
              <a:rPr lang="en-US" dirty="0"/>
              <a:t>IBIS has left open how BCI Protocols are:</a:t>
            </a:r>
          </a:p>
          <a:p>
            <a:pPr lvl="1"/>
            <a:r>
              <a:rPr lang="en-US" dirty="0"/>
              <a:t>Published</a:t>
            </a:r>
          </a:p>
          <a:p>
            <a:pPr lvl="1"/>
            <a:r>
              <a:rPr lang="en-US" dirty="0"/>
              <a:t>Approved</a:t>
            </a:r>
          </a:p>
          <a:p>
            <a:pPr lvl="1"/>
            <a:r>
              <a:rPr lang="en-US" dirty="0"/>
              <a:t>Amended</a:t>
            </a:r>
          </a:p>
          <a:p>
            <a:r>
              <a:rPr lang="en-US" dirty="0"/>
              <a:t>I would like to proceed by documenting these two protocols, working out the document in IBIS-ATM, and publishing the document in the Open Forum.</a:t>
            </a:r>
          </a:p>
          <a:p>
            <a:r>
              <a:rPr lang="en-US" dirty="0"/>
              <a:t>The Open Forum can proceed to approve the protocol as suggested in section 10.9 of the IBIS standard.</a:t>
            </a:r>
          </a:p>
        </p:txBody>
      </p:sp>
    </p:spTree>
    <p:extLst>
      <p:ext uri="{BB962C8B-B14F-4D97-AF65-F5344CB8AC3E}">
        <p14:creationId xmlns:p14="http://schemas.microsoft.com/office/powerpoint/2010/main" val="1531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BDA7-03F1-43D6-A632-591678A84814}"/>
              </a:ext>
            </a:extLst>
          </p:cNvPr>
          <p:cNvSpPr>
            <a:spLocks noGrp="1"/>
          </p:cNvSpPr>
          <p:nvPr>
            <p:ph type="title"/>
          </p:nvPr>
        </p:nvSpPr>
        <p:spPr/>
        <p:txBody>
          <a:bodyPr/>
          <a:lstStyle/>
          <a:p>
            <a:r>
              <a:rPr lang="en-US" dirty="0"/>
              <a:t>Pushback on Rx Calculating Metrics</a:t>
            </a:r>
            <a:br>
              <a:rPr lang="en-US" dirty="0"/>
            </a:br>
            <a:r>
              <a:rPr lang="en-US" dirty="0"/>
              <a:t>Support for BIRDs 197 and 204</a:t>
            </a:r>
          </a:p>
        </p:txBody>
      </p:sp>
      <p:sp>
        <p:nvSpPr>
          <p:cNvPr id="3" name="Content Placeholder 2">
            <a:extLst>
              <a:ext uri="{FF2B5EF4-FFF2-40B4-BE49-F238E27FC236}">
                <a16:creationId xmlns:a16="http://schemas.microsoft.com/office/drawing/2014/main" id="{143082E1-D69D-4DBF-8270-96292C05C438}"/>
              </a:ext>
            </a:extLst>
          </p:cNvPr>
          <p:cNvSpPr>
            <a:spLocks noGrp="1"/>
          </p:cNvSpPr>
          <p:nvPr>
            <p:ph idx="1"/>
          </p:nvPr>
        </p:nvSpPr>
        <p:spPr/>
        <p:txBody>
          <a:bodyPr/>
          <a:lstStyle/>
          <a:p>
            <a:r>
              <a:rPr lang="en-US" dirty="0">
                <a:latin typeface="+mn-lt"/>
              </a:rPr>
              <a:t>I had several requests to not define metrics that the Rx would calculate from its output impulse response or waveform. I therefor modified the protocol so that:</a:t>
            </a:r>
          </a:p>
          <a:p>
            <a:pPr lvl="1"/>
            <a:r>
              <a:rPr lang="en-US" dirty="0">
                <a:latin typeface="+mn-lt"/>
              </a:rPr>
              <a:t>Rx AMI_Impulse will now return the impulse response to the Tx AMI_Impulse</a:t>
            </a:r>
          </a:p>
          <a:p>
            <a:pPr lvl="1"/>
            <a:r>
              <a:rPr lang="en-US" dirty="0">
                <a:latin typeface="+mn-lt"/>
              </a:rPr>
              <a:t>Rx AMI_GetWave will now return the wave and </a:t>
            </a:r>
            <a:r>
              <a:rPr lang="en-US" dirty="0" err="1">
                <a:latin typeface="+mn-lt"/>
              </a:rPr>
              <a:t>clock_times</a:t>
            </a:r>
            <a:r>
              <a:rPr lang="en-US" dirty="0">
                <a:latin typeface="+mn-lt"/>
              </a:rPr>
              <a:t> to the Tx AMI_GetWave</a:t>
            </a:r>
          </a:p>
          <a:p>
            <a:r>
              <a:rPr lang="en-US" dirty="0">
                <a:latin typeface="+mn-lt"/>
              </a:rPr>
              <a:t>Added support for BIRD 197 </a:t>
            </a:r>
            <a:r>
              <a:rPr lang="en-US" dirty="0" err="1">
                <a:latin typeface="+mn-lt"/>
              </a:rPr>
              <a:t>DC_Offset</a:t>
            </a:r>
            <a:r>
              <a:rPr lang="en-US" dirty="0">
                <a:latin typeface="+mn-lt"/>
              </a:rPr>
              <a:t> and BIRD 204 </a:t>
            </a:r>
            <a:r>
              <a:rPr lang="en-US" sz="2400" dirty="0" err="1">
                <a:effectLst/>
                <a:latin typeface="+mn-lt"/>
                <a:ea typeface="SimSun" panose="02010600030101010101" pitchFamily="2" charset="-122"/>
              </a:rPr>
              <a:t>DQ_DQS</a:t>
            </a:r>
            <a:r>
              <a:rPr lang="en-US" sz="2400" dirty="0">
                <a:effectLst/>
                <a:latin typeface="+mn-lt"/>
                <a:ea typeface="SimSun" panose="02010600030101010101" pitchFamily="2" charset="-122"/>
              </a:rPr>
              <a:t> GetWave Flow for Clock Forwarding Modeling</a:t>
            </a:r>
            <a:endParaRPr lang="en-US" dirty="0">
              <a:latin typeface="+mn-lt"/>
            </a:endParaRPr>
          </a:p>
          <a:p>
            <a:r>
              <a:rPr lang="en-US" dirty="0">
                <a:latin typeface="+mn-lt"/>
              </a:rPr>
              <a:t>I also indicated which parameters are required and which were optional in the </a:t>
            </a:r>
            <a:r>
              <a:rPr lang="en-US" dirty="0" err="1">
                <a:latin typeface="+mn-lt"/>
              </a:rPr>
              <a:t>BCI_Parameters_Out</a:t>
            </a:r>
            <a:r>
              <a:rPr lang="en-US" dirty="0">
                <a:latin typeface="+mn-lt"/>
              </a:rPr>
              <a:t> strings.</a:t>
            </a:r>
          </a:p>
          <a:p>
            <a:r>
              <a:rPr lang="en-US" dirty="0">
                <a:latin typeface="+mn-lt"/>
              </a:rPr>
              <a:t>I also added a slide on an optimization flow and the interaction of this protocol with BIRD 204 and BIRD 197</a:t>
            </a:r>
            <a:endParaRPr lang="en-US" dirty="0"/>
          </a:p>
        </p:txBody>
      </p:sp>
    </p:spTree>
    <p:extLst>
      <p:ext uri="{BB962C8B-B14F-4D97-AF65-F5344CB8AC3E}">
        <p14:creationId xmlns:p14="http://schemas.microsoft.com/office/powerpoint/2010/main" val="38650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74567-F620-4076-A562-0A4328C8BB3A}"/>
              </a:ext>
            </a:extLst>
          </p:cNvPr>
          <p:cNvSpPr>
            <a:spLocks noGrp="1"/>
          </p:cNvSpPr>
          <p:nvPr>
            <p:ph type="title"/>
          </p:nvPr>
        </p:nvSpPr>
        <p:spPr>
          <a:xfrm>
            <a:off x="609602" y="457200"/>
            <a:ext cx="10769600" cy="609600"/>
          </a:xfrm>
        </p:spPr>
        <p:txBody>
          <a:bodyPr/>
          <a:lstStyle/>
          <a:p>
            <a:pPr algn="ctr"/>
            <a:r>
              <a:rPr lang="en-US" dirty="0"/>
              <a:t>General BCI Flow (BIRD 147/201)</a:t>
            </a:r>
          </a:p>
        </p:txBody>
      </p:sp>
      <p:sp>
        <p:nvSpPr>
          <p:cNvPr id="3" name="Content Placeholder 2">
            <a:extLst>
              <a:ext uri="{FF2B5EF4-FFF2-40B4-BE49-F238E27FC236}">
                <a16:creationId xmlns:a16="http://schemas.microsoft.com/office/drawing/2014/main" id="{CDD5AFB3-22DC-4C01-9F92-11E5F7467521}"/>
              </a:ext>
            </a:extLst>
          </p:cNvPr>
          <p:cNvSpPr>
            <a:spLocks noGrp="1"/>
          </p:cNvSpPr>
          <p:nvPr>
            <p:ph idx="1"/>
          </p:nvPr>
        </p:nvSpPr>
        <p:spPr>
          <a:xfrm>
            <a:off x="609602" y="2895600"/>
            <a:ext cx="10769600" cy="3505200"/>
          </a:xfrm>
        </p:spPr>
        <p:txBody>
          <a:bodyPr/>
          <a:lstStyle/>
          <a:p>
            <a:pPr marL="457200" indent="-457200">
              <a:buFont typeface="+mj-lt"/>
              <a:buAutoNum type="arabicPeriod"/>
            </a:pPr>
            <a:r>
              <a:rPr lang="en-US" dirty="0" err="1"/>
              <a:t>Tx_Read</a:t>
            </a:r>
            <a:r>
              <a:rPr lang="en-US" dirty="0"/>
              <a:t> </a:t>
            </a:r>
            <a:r>
              <a:rPr lang="en-US" dirty="0" err="1"/>
              <a:t>BCI_Parameters_In</a:t>
            </a:r>
            <a:r>
              <a:rPr lang="en-US" dirty="0"/>
              <a:t> is Rx </a:t>
            </a:r>
            <a:r>
              <a:rPr lang="en-US" dirty="0" err="1"/>
              <a:t>BCI_Parameters_Out</a:t>
            </a:r>
            <a:r>
              <a:rPr lang="en-US" dirty="0"/>
              <a:t> </a:t>
            </a:r>
          </a:p>
          <a:p>
            <a:pPr marL="457200" indent="-457200">
              <a:buFont typeface="+mj-lt"/>
              <a:buAutoNum type="arabicPeriod"/>
            </a:pPr>
            <a:r>
              <a:rPr lang="en-US" dirty="0" err="1"/>
              <a:t>Tx_Write</a:t>
            </a:r>
            <a:r>
              <a:rPr lang="en-US" dirty="0"/>
              <a:t> makes Tx </a:t>
            </a:r>
            <a:r>
              <a:rPr lang="en-US" dirty="0" err="1"/>
              <a:t>BCI_Parameters_Out</a:t>
            </a:r>
            <a:r>
              <a:rPr lang="en-US" dirty="0"/>
              <a:t> </a:t>
            </a:r>
          </a:p>
          <a:p>
            <a:pPr marL="457200" indent="-457200">
              <a:buFont typeface="+mj-lt"/>
              <a:buAutoNum type="arabicPeriod"/>
            </a:pPr>
            <a:r>
              <a:rPr lang="en-US" dirty="0" err="1"/>
              <a:t>Rx_Read</a:t>
            </a:r>
            <a:r>
              <a:rPr lang="en-US" dirty="0"/>
              <a:t> </a:t>
            </a:r>
            <a:r>
              <a:rPr lang="en-US" dirty="0" err="1"/>
              <a:t>BCI_Parameters_In</a:t>
            </a:r>
            <a:r>
              <a:rPr lang="en-US" dirty="0"/>
              <a:t> is Tx </a:t>
            </a:r>
            <a:r>
              <a:rPr lang="en-US" dirty="0" err="1"/>
              <a:t>BCI_Parameters_Out</a:t>
            </a:r>
            <a:r>
              <a:rPr lang="en-US" dirty="0"/>
              <a:t> </a:t>
            </a:r>
          </a:p>
          <a:p>
            <a:pPr marL="457200" indent="-457200">
              <a:buFont typeface="+mj-lt"/>
              <a:buAutoNum type="arabicPeriod"/>
            </a:pPr>
            <a:r>
              <a:rPr lang="en-US" dirty="0" err="1"/>
              <a:t>Rx_Write</a:t>
            </a:r>
            <a:r>
              <a:rPr lang="en-US" dirty="0"/>
              <a:t> makes Rx </a:t>
            </a:r>
            <a:r>
              <a:rPr lang="en-US" dirty="0" err="1"/>
              <a:t>BCI_Parameters_Out</a:t>
            </a:r>
            <a:r>
              <a:rPr lang="en-US" dirty="0"/>
              <a:t> </a:t>
            </a:r>
          </a:p>
          <a:p>
            <a:pPr marL="457200" indent="-457200">
              <a:buFont typeface="+mj-lt"/>
              <a:buAutoNum type="arabicPeriod"/>
            </a:pPr>
            <a:r>
              <a:rPr lang="en-US" dirty="0"/>
              <a:t>If BCI_State is still “Training” then go to Step 1 above.</a:t>
            </a:r>
          </a:p>
          <a:p>
            <a:pPr marL="0" indent="0">
              <a:buNone/>
            </a:pPr>
            <a:endParaRPr lang="en-US" dirty="0"/>
          </a:p>
          <a:p>
            <a:pPr marL="0" indent="0">
              <a:buNone/>
            </a:pPr>
            <a:r>
              <a:rPr lang="en-US" dirty="0"/>
              <a:t>(Note, BIRD 147 communications use file I/O, BIRD 201 communicates use  **</a:t>
            </a:r>
            <a:r>
              <a:rPr lang="en-US" dirty="0" err="1"/>
              <a:t>BCI_Parameters_Out</a:t>
            </a:r>
            <a:r>
              <a:rPr lang="en-US" dirty="0"/>
              <a:t>  and *</a:t>
            </a:r>
            <a:r>
              <a:rPr lang="en-US" dirty="0" err="1"/>
              <a:t>BCI_Parameters_In</a:t>
            </a:r>
            <a:r>
              <a:rPr lang="en-US" dirty="0"/>
              <a:t>) </a:t>
            </a:r>
          </a:p>
          <a:p>
            <a:endParaRPr lang="en-US" dirty="0"/>
          </a:p>
        </p:txBody>
      </p:sp>
      <p:pic>
        <p:nvPicPr>
          <p:cNvPr id="4" name="Picture 3">
            <a:extLst>
              <a:ext uri="{FF2B5EF4-FFF2-40B4-BE49-F238E27FC236}">
                <a16:creationId xmlns:a16="http://schemas.microsoft.com/office/drawing/2014/main" id="{79C28F27-7BC4-4FF5-B632-3B0C8F729F0E}"/>
              </a:ext>
            </a:extLst>
          </p:cNvPr>
          <p:cNvPicPr>
            <a:picLocks noChangeAspect="1"/>
          </p:cNvPicPr>
          <p:nvPr/>
        </p:nvPicPr>
        <p:blipFill>
          <a:blip r:embed="rId2"/>
          <a:stretch>
            <a:fillRect/>
          </a:stretch>
        </p:blipFill>
        <p:spPr>
          <a:xfrm>
            <a:off x="1595437" y="1066800"/>
            <a:ext cx="9001125" cy="1905000"/>
          </a:xfrm>
          <a:prstGeom prst="rect">
            <a:avLst/>
          </a:prstGeom>
        </p:spPr>
      </p:pic>
    </p:spTree>
    <p:extLst>
      <p:ext uri="{BB962C8B-B14F-4D97-AF65-F5344CB8AC3E}">
        <p14:creationId xmlns:p14="http://schemas.microsoft.com/office/powerpoint/2010/main" val="217596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A5F51-0EF3-4064-BEED-A4024F7CE993}"/>
              </a:ext>
            </a:extLst>
          </p:cNvPr>
          <p:cNvSpPr>
            <a:spLocks noGrp="1"/>
          </p:cNvSpPr>
          <p:nvPr>
            <p:ph type="title"/>
          </p:nvPr>
        </p:nvSpPr>
        <p:spPr/>
        <p:txBody>
          <a:bodyPr/>
          <a:lstStyle/>
          <a:p>
            <a:r>
              <a:rPr lang="en-US" dirty="0" err="1"/>
              <a:t>BCI_Parameters_In</a:t>
            </a:r>
            <a:r>
              <a:rPr lang="en-US" dirty="0"/>
              <a:t> and </a:t>
            </a:r>
            <a:r>
              <a:rPr lang="en-US" dirty="0" err="1"/>
              <a:t>BCI_Parameters_Out</a:t>
            </a:r>
            <a:r>
              <a:rPr lang="en-US" dirty="0"/>
              <a:t> Strings</a:t>
            </a:r>
          </a:p>
        </p:txBody>
      </p:sp>
      <p:sp>
        <p:nvSpPr>
          <p:cNvPr id="3" name="Content Placeholder 2">
            <a:extLst>
              <a:ext uri="{FF2B5EF4-FFF2-40B4-BE49-F238E27FC236}">
                <a16:creationId xmlns:a16="http://schemas.microsoft.com/office/drawing/2014/main" id="{BF09FED5-9C90-48C0-8B32-DC2A7F72851A}"/>
              </a:ext>
            </a:extLst>
          </p:cNvPr>
          <p:cNvSpPr>
            <a:spLocks noGrp="1"/>
          </p:cNvSpPr>
          <p:nvPr>
            <p:ph idx="1"/>
          </p:nvPr>
        </p:nvSpPr>
        <p:spPr/>
        <p:txBody>
          <a:bodyPr/>
          <a:lstStyle/>
          <a:p>
            <a:r>
              <a:rPr lang="en-US" dirty="0"/>
              <a:t>The AMI_Impulse functions communicate by outputting a pointer to a string.</a:t>
            </a:r>
          </a:p>
          <a:p>
            <a:pPr lvl="1"/>
            <a:r>
              <a:rPr lang="en-US" dirty="0"/>
              <a:t>The contents of this string is called the “</a:t>
            </a:r>
            <a:r>
              <a:rPr lang="en-US" dirty="0" err="1"/>
              <a:t>BCI_Parameters_Out</a:t>
            </a:r>
            <a:r>
              <a:rPr lang="en-US" dirty="0"/>
              <a:t> String”.</a:t>
            </a:r>
          </a:p>
          <a:p>
            <a:r>
              <a:rPr lang="en-US" dirty="0"/>
              <a:t>The AMI_GetWave functions communicate by outputting writing a file. </a:t>
            </a:r>
          </a:p>
          <a:p>
            <a:pPr lvl="1"/>
            <a:r>
              <a:rPr lang="en-US" dirty="0"/>
              <a:t>The contents of this file is also called the “</a:t>
            </a:r>
            <a:r>
              <a:rPr lang="en-US" dirty="0" err="1"/>
              <a:t>BCI_Parameters_Out</a:t>
            </a:r>
            <a:r>
              <a:rPr lang="en-US" dirty="0"/>
              <a:t> String”.</a:t>
            </a:r>
          </a:p>
          <a:p>
            <a:endParaRPr lang="en-US" dirty="0"/>
          </a:p>
        </p:txBody>
      </p:sp>
    </p:spTree>
    <p:extLst>
      <p:ext uri="{BB962C8B-B14F-4D97-AF65-F5344CB8AC3E}">
        <p14:creationId xmlns:p14="http://schemas.microsoft.com/office/powerpoint/2010/main" val="312262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BD607-CB8D-4183-8411-F4246FF0FEF7}"/>
              </a:ext>
            </a:extLst>
          </p:cNvPr>
          <p:cNvSpPr>
            <a:spLocks noGrp="1"/>
          </p:cNvSpPr>
          <p:nvPr>
            <p:ph type="title"/>
          </p:nvPr>
        </p:nvSpPr>
        <p:spPr/>
        <p:txBody>
          <a:bodyPr/>
          <a:lstStyle/>
          <a:p>
            <a:r>
              <a:rPr lang="en-US" dirty="0"/>
              <a:t>I Am Proposing Two </a:t>
            </a:r>
            <a:r>
              <a:rPr lang="en-US" dirty="0" err="1"/>
              <a:t>DDR5_DQ_Write</a:t>
            </a:r>
            <a:r>
              <a:rPr lang="en-US" dirty="0"/>
              <a:t> Protocols</a:t>
            </a:r>
          </a:p>
        </p:txBody>
      </p:sp>
      <p:sp>
        <p:nvSpPr>
          <p:cNvPr id="3" name="Content Placeholder 2">
            <a:extLst>
              <a:ext uri="{FF2B5EF4-FFF2-40B4-BE49-F238E27FC236}">
                <a16:creationId xmlns:a16="http://schemas.microsoft.com/office/drawing/2014/main" id="{650D21B3-6F19-4803-8F5E-890ACAD2522F}"/>
              </a:ext>
            </a:extLst>
          </p:cNvPr>
          <p:cNvSpPr>
            <a:spLocks noGrp="1"/>
          </p:cNvSpPr>
          <p:nvPr>
            <p:ph idx="1"/>
          </p:nvPr>
        </p:nvSpPr>
        <p:spPr/>
        <p:txBody>
          <a:bodyPr/>
          <a:lstStyle/>
          <a:p>
            <a:r>
              <a:rPr lang="en-US" dirty="0" err="1"/>
              <a:t>DDR5_DQ_Write_JEDEC</a:t>
            </a:r>
            <a:endParaRPr lang="en-US" dirty="0"/>
          </a:p>
          <a:p>
            <a:pPr lvl="1"/>
            <a:r>
              <a:rPr lang="en-US" dirty="0"/>
              <a:t>Tx communicates to Rx DFE tap registers</a:t>
            </a:r>
          </a:p>
          <a:p>
            <a:pPr lvl="1"/>
            <a:r>
              <a:rPr lang="en-US" dirty="0"/>
              <a:t>Rx communicates to Tx DFE tap registers used, DFE tap coeficients used and Rx </a:t>
            </a:r>
            <a:r>
              <a:rPr lang="en-US" dirty="0" err="1"/>
              <a:t>impulse_response</a:t>
            </a:r>
            <a:r>
              <a:rPr lang="en-US" dirty="0"/>
              <a:t> (or wave) output</a:t>
            </a:r>
          </a:p>
          <a:p>
            <a:r>
              <a:rPr lang="en-US" dirty="0" err="1"/>
              <a:t>DDR5_DQ_Write_Generic</a:t>
            </a:r>
            <a:endParaRPr lang="en-US" dirty="0"/>
          </a:p>
          <a:p>
            <a:pPr lvl="1"/>
            <a:r>
              <a:rPr lang="en-US" dirty="0"/>
              <a:t>Tx communicates to Rx DFE tap coefficients</a:t>
            </a:r>
          </a:p>
          <a:p>
            <a:pPr lvl="1"/>
            <a:r>
              <a:rPr lang="en-US" dirty="0"/>
              <a:t>Rx communicates to Tx DFE tap registers used, DFE tap coeficients used and Rx </a:t>
            </a:r>
            <a:r>
              <a:rPr lang="en-US" dirty="0" err="1"/>
              <a:t>impulse_response</a:t>
            </a:r>
            <a:r>
              <a:rPr lang="en-US" dirty="0"/>
              <a:t> (or wave) output</a:t>
            </a:r>
          </a:p>
          <a:p>
            <a:endParaRPr lang="en-US" dirty="0"/>
          </a:p>
        </p:txBody>
      </p:sp>
    </p:spTree>
    <p:extLst>
      <p:ext uri="{BB962C8B-B14F-4D97-AF65-F5344CB8AC3E}">
        <p14:creationId xmlns:p14="http://schemas.microsoft.com/office/powerpoint/2010/main" val="930771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653F9-B1AD-42EF-B289-6738336DAF04}"/>
              </a:ext>
            </a:extLst>
          </p:cNvPr>
          <p:cNvSpPr>
            <a:spLocks noGrp="1"/>
          </p:cNvSpPr>
          <p:nvPr>
            <p:ph type="title"/>
          </p:nvPr>
        </p:nvSpPr>
        <p:spPr/>
        <p:txBody>
          <a:bodyPr/>
          <a:lstStyle/>
          <a:p>
            <a:r>
              <a:rPr lang="en-US" dirty="0"/>
              <a:t>What the Tx Tells the Rx Each Time</a:t>
            </a:r>
            <a:br>
              <a:rPr lang="en-US" dirty="0"/>
            </a:br>
            <a:endParaRPr lang="en-US" dirty="0"/>
          </a:p>
        </p:txBody>
      </p:sp>
      <p:sp>
        <p:nvSpPr>
          <p:cNvPr id="3" name="Content Placeholder 2">
            <a:extLst>
              <a:ext uri="{FF2B5EF4-FFF2-40B4-BE49-F238E27FC236}">
                <a16:creationId xmlns:a16="http://schemas.microsoft.com/office/drawing/2014/main" id="{ADA657AC-CC00-496A-A11E-A4B0E9082702}"/>
              </a:ext>
            </a:extLst>
          </p:cNvPr>
          <p:cNvSpPr>
            <a:spLocks noGrp="1"/>
          </p:cNvSpPr>
          <p:nvPr>
            <p:ph sz="half" idx="1"/>
          </p:nvPr>
        </p:nvSpPr>
        <p:spPr>
          <a:xfrm>
            <a:off x="609602" y="1600200"/>
            <a:ext cx="4724398" cy="4648199"/>
          </a:xfrm>
        </p:spPr>
        <p:txBody>
          <a:bodyPr/>
          <a:lstStyle/>
          <a:p>
            <a:pPr marL="997" indent="0">
              <a:buNone/>
            </a:pPr>
            <a:r>
              <a:rPr lang="en-US" sz="1400" dirty="0"/>
              <a:t>(</a:t>
            </a:r>
            <a:r>
              <a:rPr lang="en-US" sz="1400" dirty="0" err="1"/>
              <a:t>DDR5_DQ_Write_JEDEC_Tx</a:t>
            </a:r>
            <a:r>
              <a:rPr lang="en-US" sz="1400" dirty="0"/>
              <a:t> </a:t>
            </a:r>
          </a:p>
          <a:p>
            <a:pPr marL="402044" lvl="1" indent="0">
              <a:buNone/>
            </a:pPr>
            <a:r>
              <a:rPr lang="en-US" sz="1400" dirty="0"/>
              <a:t>(Sequence 17)</a:t>
            </a:r>
          </a:p>
          <a:p>
            <a:pPr marL="402044" lvl="1" indent="0">
              <a:buNone/>
            </a:pPr>
            <a:r>
              <a:rPr lang="en-US" sz="1400" dirty="0"/>
              <a:t>(</a:t>
            </a:r>
            <a:r>
              <a:rPr lang="en-US" sz="1400" dirty="0" err="1"/>
              <a:t>Gain_Register</a:t>
            </a:r>
            <a:r>
              <a:rPr lang="en-US" sz="1400" dirty="0"/>
              <a:t> 4)</a:t>
            </a:r>
          </a:p>
          <a:p>
            <a:pPr marL="402044" lvl="1" indent="0">
              <a:buNone/>
            </a:pPr>
            <a:r>
              <a:rPr lang="en-US" sz="1400" dirty="0"/>
              <a:t>(</a:t>
            </a:r>
            <a:r>
              <a:rPr lang="en-US" sz="1400" dirty="0" err="1"/>
              <a:t>VrefDQ_Register</a:t>
            </a:r>
            <a:r>
              <a:rPr lang="en-US" sz="1400" dirty="0"/>
              <a:t> 35)</a:t>
            </a:r>
          </a:p>
          <a:p>
            <a:pPr marL="402044" lvl="1" indent="0">
              <a:buNone/>
            </a:pPr>
            <a:r>
              <a:rPr lang="en-US" sz="1400" dirty="0"/>
              <a:t>(</a:t>
            </a:r>
            <a:r>
              <a:rPr lang="en-US" sz="1400" dirty="0" err="1"/>
              <a:t>DFE_Register</a:t>
            </a:r>
            <a:r>
              <a:rPr lang="en-US" sz="1400" dirty="0"/>
              <a:t> (1 4) (2 1) (3 4) (4 3))</a:t>
            </a:r>
          </a:p>
          <a:p>
            <a:pPr marL="402044" lvl="1" indent="0">
              <a:buNone/>
            </a:pPr>
            <a:r>
              <a:rPr lang="en-US" sz="1400" dirty="0"/>
              <a:t>(</a:t>
            </a:r>
            <a:r>
              <a:rPr lang="en-US" sz="1400" dirty="0" err="1"/>
              <a:t>DQS_Skew</a:t>
            </a:r>
            <a:r>
              <a:rPr lang="en-US" sz="1400" dirty="0"/>
              <a:t> 0.)</a:t>
            </a:r>
          </a:p>
          <a:p>
            <a:pPr marL="997" indent="0">
              <a:buNone/>
            </a:pPr>
            <a:r>
              <a:rPr lang="en-US" sz="1400" dirty="0"/>
              <a:t>)</a:t>
            </a:r>
          </a:p>
          <a:p>
            <a:pPr marL="997" indent="0">
              <a:buNone/>
            </a:pPr>
            <a:endParaRPr lang="en-US" sz="1400" dirty="0"/>
          </a:p>
          <a:p>
            <a:pPr marL="997" indent="0">
              <a:buNone/>
            </a:pPr>
            <a:r>
              <a:rPr lang="en-US" sz="1400" dirty="0"/>
              <a:t>Required</a:t>
            </a:r>
          </a:p>
          <a:p>
            <a:pPr marL="402044" lvl="1" indent="0">
              <a:buNone/>
            </a:pPr>
            <a:r>
              <a:rPr lang="en-US" sz="1400" dirty="0" err="1"/>
              <a:t>DFE_Register</a:t>
            </a:r>
            <a:r>
              <a:rPr lang="en-US" sz="1400" dirty="0"/>
              <a:t>, </a:t>
            </a:r>
            <a:r>
              <a:rPr lang="en-US" sz="1400" dirty="0" err="1"/>
              <a:t>Gain_Register</a:t>
            </a:r>
            <a:r>
              <a:rPr lang="en-US" sz="1400" dirty="0"/>
              <a:t>, Sequence </a:t>
            </a:r>
          </a:p>
          <a:p>
            <a:pPr marL="0" indent="0">
              <a:buNone/>
            </a:pPr>
            <a:endParaRPr lang="en-US" sz="1400" dirty="0"/>
          </a:p>
          <a:p>
            <a:pPr marL="0" indent="0">
              <a:buNone/>
            </a:pPr>
            <a:r>
              <a:rPr lang="en-US" sz="1400" dirty="0"/>
              <a:t>Optional</a:t>
            </a:r>
          </a:p>
          <a:p>
            <a:pPr marL="401047" lvl="1" indent="0">
              <a:buNone/>
            </a:pPr>
            <a:r>
              <a:rPr lang="en-US" sz="1400" dirty="0" err="1"/>
              <a:t>VrefDQ_Register</a:t>
            </a:r>
            <a:r>
              <a:rPr lang="en-US" sz="1400" dirty="0"/>
              <a:t>, </a:t>
            </a:r>
            <a:r>
              <a:rPr lang="en-US" sz="1400" dirty="0" err="1"/>
              <a:t>DQS_Skew</a:t>
            </a:r>
            <a:r>
              <a:rPr lang="en-US" sz="1400" dirty="0"/>
              <a:t> </a:t>
            </a:r>
          </a:p>
        </p:txBody>
      </p:sp>
      <p:sp>
        <p:nvSpPr>
          <p:cNvPr id="4" name="Content Placeholder 3">
            <a:extLst>
              <a:ext uri="{FF2B5EF4-FFF2-40B4-BE49-F238E27FC236}">
                <a16:creationId xmlns:a16="http://schemas.microsoft.com/office/drawing/2014/main" id="{58C08E50-C8FB-4123-87E9-B501BE76871F}"/>
              </a:ext>
            </a:extLst>
          </p:cNvPr>
          <p:cNvSpPr>
            <a:spLocks noGrp="1"/>
          </p:cNvSpPr>
          <p:nvPr>
            <p:ph sz="half" idx="2"/>
          </p:nvPr>
        </p:nvSpPr>
        <p:spPr>
          <a:xfrm>
            <a:off x="5562600" y="1600200"/>
            <a:ext cx="5816602" cy="4648199"/>
          </a:xfrm>
        </p:spPr>
        <p:txBody>
          <a:bodyPr/>
          <a:lstStyle/>
          <a:p>
            <a:pPr marL="997" indent="0">
              <a:buNone/>
            </a:pPr>
            <a:r>
              <a:rPr lang="en-US" sz="1400" dirty="0"/>
              <a:t>(</a:t>
            </a:r>
            <a:r>
              <a:rPr lang="en-US" sz="1400" dirty="0" err="1"/>
              <a:t>DDR5_DQ_Write_Generic_Tx</a:t>
            </a:r>
            <a:r>
              <a:rPr lang="en-US" sz="1400" dirty="0"/>
              <a:t> </a:t>
            </a:r>
          </a:p>
          <a:p>
            <a:pPr marL="402044" lvl="1" indent="0">
              <a:buNone/>
            </a:pPr>
            <a:r>
              <a:rPr lang="en-US" sz="1400" dirty="0"/>
              <a:t>(Sequence 17)</a:t>
            </a:r>
          </a:p>
          <a:p>
            <a:pPr marL="402044" lvl="1" indent="0">
              <a:buNone/>
            </a:pPr>
            <a:r>
              <a:rPr lang="en-US" sz="1400" dirty="0"/>
              <a:t>(</a:t>
            </a:r>
            <a:r>
              <a:rPr lang="en-US" sz="1400" dirty="0" err="1"/>
              <a:t>Gain_Value</a:t>
            </a:r>
            <a:r>
              <a:rPr lang="en-US" sz="1400" dirty="0"/>
              <a:t> 1.2)</a:t>
            </a:r>
          </a:p>
          <a:p>
            <a:pPr marL="402044" lvl="1" indent="0">
              <a:buNone/>
            </a:pPr>
            <a:r>
              <a:rPr lang="en-US" sz="1400" dirty="0"/>
              <a:t>(</a:t>
            </a:r>
            <a:r>
              <a:rPr lang="en-US" sz="1400" dirty="0" err="1"/>
              <a:t>VrefDQ_Value</a:t>
            </a:r>
            <a:r>
              <a:rPr lang="en-US" sz="1400" dirty="0"/>
              <a:t> 0.8)</a:t>
            </a:r>
          </a:p>
          <a:p>
            <a:pPr marL="402044" lvl="1" indent="0">
              <a:buNone/>
            </a:pPr>
            <a:r>
              <a:rPr lang="en-US" sz="1400" dirty="0"/>
              <a:t>(</a:t>
            </a:r>
            <a:r>
              <a:rPr lang="en-US" sz="1400" dirty="0" err="1"/>
              <a:t>DFE_Coefficient</a:t>
            </a:r>
            <a:r>
              <a:rPr lang="en-US" sz="1400" dirty="0"/>
              <a:t> (1 -.3) (2 .05) (3 .04) (4 .03))</a:t>
            </a:r>
          </a:p>
          <a:p>
            <a:pPr marL="402044" lvl="1" indent="0">
              <a:buNone/>
            </a:pPr>
            <a:r>
              <a:rPr lang="en-US" sz="1400" dirty="0"/>
              <a:t>(</a:t>
            </a:r>
            <a:r>
              <a:rPr lang="en-US" sz="1400" dirty="0" err="1"/>
              <a:t>DQS_Skew</a:t>
            </a:r>
            <a:r>
              <a:rPr lang="en-US" sz="1400" dirty="0"/>
              <a:t> 0.)</a:t>
            </a:r>
          </a:p>
          <a:p>
            <a:pPr marL="997" indent="0">
              <a:buNone/>
            </a:pPr>
            <a:r>
              <a:rPr lang="en-US" sz="1400" dirty="0"/>
              <a:t>)</a:t>
            </a:r>
          </a:p>
          <a:p>
            <a:pPr marL="997" indent="0">
              <a:buNone/>
            </a:pPr>
            <a:endParaRPr lang="en-US" sz="1400" dirty="0"/>
          </a:p>
          <a:p>
            <a:pPr marL="997" indent="0">
              <a:buNone/>
            </a:pPr>
            <a:r>
              <a:rPr lang="en-US" sz="1400" dirty="0"/>
              <a:t>Required</a:t>
            </a:r>
          </a:p>
          <a:p>
            <a:pPr marL="402044" lvl="1" indent="0">
              <a:buNone/>
            </a:pPr>
            <a:r>
              <a:rPr lang="en-US" sz="1400" dirty="0" err="1"/>
              <a:t>DFE_Coefficient</a:t>
            </a:r>
            <a:r>
              <a:rPr lang="en-US" sz="1400" dirty="0"/>
              <a:t>, </a:t>
            </a:r>
            <a:r>
              <a:rPr lang="en-US" sz="1400" dirty="0" err="1"/>
              <a:t>Gain_Value</a:t>
            </a:r>
            <a:r>
              <a:rPr lang="en-US" sz="1400" dirty="0"/>
              <a:t>, Sequence</a:t>
            </a:r>
          </a:p>
          <a:p>
            <a:pPr marL="0" indent="0">
              <a:buNone/>
            </a:pPr>
            <a:endParaRPr lang="en-US" sz="1400" dirty="0"/>
          </a:p>
          <a:p>
            <a:pPr marL="0" indent="0">
              <a:buNone/>
            </a:pPr>
            <a:r>
              <a:rPr lang="en-US" sz="1400" dirty="0"/>
              <a:t>Optional</a:t>
            </a:r>
          </a:p>
          <a:p>
            <a:pPr marL="401047" lvl="1" indent="0">
              <a:buNone/>
            </a:pPr>
            <a:r>
              <a:rPr lang="en-US" sz="1400" dirty="0" err="1"/>
              <a:t>VrefDQ_Value</a:t>
            </a:r>
            <a:r>
              <a:rPr lang="en-US" sz="1400" dirty="0"/>
              <a:t>, </a:t>
            </a:r>
            <a:r>
              <a:rPr lang="en-US" sz="1400" dirty="0" err="1"/>
              <a:t>DQS_Skew</a:t>
            </a:r>
            <a:r>
              <a:rPr lang="en-US" sz="1400" dirty="0"/>
              <a:t> </a:t>
            </a:r>
          </a:p>
        </p:txBody>
      </p:sp>
    </p:spTree>
    <p:extLst>
      <p:ext uri="{BB962C8B-B14F-4D97-AF65-F5344CB8AC3E}">
        <p14:creationId xmlns:p14="http://schemas.microsoft.com/office/powerpoint/2010/main" val="3592239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653F9-B1AD-42EF-B289-6738336DAF04}"/>
              </a:ext>
            </a:extLst>
          </p:cNvPr>
          <p:cNvSpPr>
            <a:spLocks noGrp="1"/>
          </p:cNvSpPr>
          <p:nvPr>
            <p:ph type="title"/>
          </p:nvPr>
        </p:nvSpPr>
        <p:spPr/>
        <p:txBody>
          <a:bodyPr/>
          <a:lstStyle/>
          <a:p>
            <a:r>
              <a:rPr lang="en-US" dirty="0"/>
              <a:t>What the Rx Tells the Tx Each Time (</a:t>
            </a:r>
            <a:r>
              <a:rPr lang="en-US" sz="2800" dirty="0" err="1"/>
              <a:t>DDR5_DQ_Write_JEDEC</a:t>
            </a:r>
            <a:r>
              <a:rPr lang="en-US" sz="2800" dirty="0"/>
              <a:t>)</a:t>
            </a:r>
            <a:br>
              <a:rPr lang="en-US" dirty="0"/>
            </a:br>
            <a:endParaRPr lang="en-US" dirty="0"/>
          </a:p>
        </p:txBody>
      </p:sp>
      <p:sp>
        <p:nvSpPr>
          <p:cNvPr id="3" name="Content Placeholder 2">
            <a:extLst>
              <a:ext uri="{FF2B5EF4-FFF2-40B4-BE49-F238E27FC236}">
                <a16:creationId xmlns:a16="http://schemas.microsoft.com/office/drawing/2014/main" id="{ADA657AC-CC00-496A-A11E-A4B0E9082702}"/>
              </a:ext>
            </a:extLst>
          </p:cNvPr>
          <p:cNvSpPr>
            <a:spLocks noGrp="1"/>
          </p:cNvSpPr>
          <p:nvPr>
            <p:ph sz="half" idx="1"/>
          </p:nvPr>
        </p:nvSpPr>
        <p:spPr>
          <a:xfrm>
            <a:off x="609602" y="1143000"/>
            <a:ext cx="5181600" cy="5410200"/>
          </a:xfrm>
        </p:spPr>
        <p:txBody>
          <a:bodyPr/>
          <a:lstStyle/>
          <a:p>
            <a:pPr marL="997" indent="0">
              <a:buNone/>
            </a:pPr>
            <a:r>
              <a:rPr lang="en-US" sz="1400" dirty="0"/>
              <a:t>AMI_Impulse</a:t>
            </a:r>
          </a:p>
          <a:p>
            <a:pPr marL="997" indent="0">
              <a:buNone/>
            </a:pPr>
            <a:endParaRPr lang="en-US" sz="1400" dirty="0"/>
          </a:p>
          <a:p>
            <a:pPr marL="997" indent="0">
              <a:buNone/>
            </a:pPr>
            <a:r>
              <a:rPr lang="en-US" sz="1400" dirty="0"/>
              <a:t>(</a:t>
            </a:r>
            <a:r>
              <a:rPr lang="en-US" sz="1400" dirty="0" err="1"/>
              <a:t>DDR5_DQ_Write_JEDEC_Rx</a:t>
            </a:r>
            <a:r>
              <a:rPr lang="en-US" sz="1400" dirty="0"/>
              <a:t> </a:t>
            </a:r>
          </a:p>
          <a:p>
            <a:pPr marL="402044" lvl="1" indent="0">
              <a:buNone/>
            </a:pPr>
            <a:r>
              <a:rPr lang="en-US" sz="1400" dirty="0"/>
              <a:t>(Sequence 18)</a:t>
            </a:r>
          </a:p>
          <a:p>
            <a:pPr marL="402044" lvl="1" indent="0">
              <a:buNone/>
            </a:pPr>
            <a:r>
              <a:rPr lang="en-US" sz="1400" dirty="0"/>
              <a:t>(</a:t>
            </a:r>
            <a:r>
              <a:rPr lang="en-US" sz="1400" dirty="0" err="1"/>
              <a:t>Gain_Value</a:t>
            </a:r>
            <a:r>
              <a:rPr lang="en-US" sz="1400" dirty="0"/>
              <a:t> 1.2)</a:t>
            </a:r>
          </a:p>
          <a:p>
            <a:pPr marL="402044" lvl="1" indent="0">
              <a:buNone/>
            </a:pPr>
            <a:r>
              <a:rPr lang="en-US" sz="1400" dirty="0"/>
              <a:t>(</a:t>
            </a:r>
            <a:r>
              <a:rPr lang="en-US" sz="1400" dirty="0" err="1"/>
              <a:t>VrefDQ_Value</a:t>
            </a:r>
            <a:r>
              <a:rPr lang="en-US" sz="1400" dirty="0"/>
              <a:t> 0.8)</a:t>
            </a:r>
          </a:p>
          <a:p>
            <a:pPr marL="402044" lvl="1" indent="0">
              <a:buNone/>
            </a:pPr>
            <a:r>
              <a:rPr lang="en-US" sz="1400" dirty="0"/>
              <a:t>(</a:t>
            </a:r>
            <a:r>
              <a:rPr lang="en-US" sz="1400" dirty="0" err="1"/>
              <a:t>DFE_Register</a:t>
            </a:r>
            <a:r>
              <a:rPr lang="en-US" sz="1400" dirty="0"/>
              <a:t> (1 4) (2 1) (3 4) (4 3))</a:t>
            </a:r>
          </a:p>
          <a:p>
            <a:pPr marL="402044" lvl="1" indent="0">
              <a:buNone/>
            </a:pPr>
            <a:r>
              <a:rPr lang="en-US" sz="1400" dirty="0"/>
              <a:t>(</a:t>
            </a:r>
            <a:r>
              <a:rPr lang="en-US" sz="1400" dirty="0" err="1"/>
              <a:t>DFE_Coefficient</a:t>
            </a:r>
            <a:r>
              <a:rPr lang="en-US" sz="1400" dirty="0"/>
              <a:t> (1 -.3) (2 .05) (3 .04) (4 .03))</a:t>
            </a:r>
          </a:p>
          <a:p>
            <a:pPr marL="402044" lvl="1" indent="0">
              <a:buNone/>
            </a:pPr>
            <a:r>
              <a:rPr lang="en-US" sz="1400" dirty="0"/>
              <a:t>(</a:t>
            </a:r>
            <a:r>
              <a:rPr lang="en-US" sz="1400" dirty="0" err="1"/>
              <a:t>DC_Offset</a:t>
            </a:r>
            <a:r>
              <a:rPr lang="en-US" sz="1400" dirty="0"/>
              <a:t> 0.8)</a:t>
            </a:r>
          </a:p>
          <a:p>
            <a:pPr marL="402044" lvl="1" indent="0">
              <a:buNone/>
            </a:pPr>
            <a:r>
              <a:rPr lang="en-US" sz="1400" dirty="0"/>
              <a:t>(</a:t>
            </a:r>
            <a:r>
              <a:rPr lang="en-US" sz="1400" dirty="0" err="1"/>
              <a:t>DQS_in_clock_times</a:t>
            </a:r>
            <a:r>
              <a:rPr lang="en-US" sz="1400" dirty="0"/>
              <a:t> False)</a:t>
            </a:r>
          </a:p>
          <a:p>
            <a:pPr marL="402044" lvl="1" indent="0">
              <a:buNone/>
            </a:pPr>
            <a:r>
              <a:rPr lang="en-US" sz="1400" dirty="0"/>
              <a:t>(</a:t>
            </a:r>
            <a:r>
              <a:rPr lang="en-US" sz="1400" dirty="0" err="1"/>
              <a:t>Impulse_Response</a:t>
            </a:r>
            <a:r>
              <a:rPr lang="en-US" sz="1400" dirty="0"/>
              <a:t> </a:t>
            </a:r>
          </a:p>
          <a:p>
            <a:pPr marL="803092" lvl="2" indent="0">
              <a:buNone/>
            </a:pPr>
            <a:r>
              <a:rPr lang="en-US" sz="1400" dirty="0"/>
              <a:t>(&lt;voltage&gt;) (&lt;voltage&gt;) (&lt;voltage&gt;) …)</a:t>
            </a:r>
          </a:p>
          <a:p>
            <a:pPr marL="997" indent="0">
              <a:buNone/>
            </a:pPr>
            <a:r>
              <a:rPr lang="en-US" sz="1400" dirty="0"/>
              <a:t>)</a:t>
            </a:r>
          </a:p>
          <a:p>
            <a:pPr marL="997" indent="0">
              <a:buNone/>
            </a:pPr>
            <a:endParaRPr lang="en-US" sz="1400" dirty="0"/>
          </a:p>
          <a:p>
            <a:pPr marL="997" indent="0">
              <a:buNone/>
            </a:pPr>
            <a:r>
              <a:rPr lang="en-US" sz="1400" dirty="0"/>
              <a:t>Required</a:t>
            </a:r>
          </a:p>
          <a:p>
            <a:pPr marL="402044" lvl="1" indent="0">
              <a:buNone/>
            </a:pPr>
            <a:r>
              <a:rPr lang="en-US" sz="1400" dirty="0" err="1"/>
              <a:t>Impulse_Response</a:t>
            </a:r>
            <a:r>
              <a:rPr lang="en-US" sz="1400" dirty="0"/>
              <a:t>, Sequence</a:t>
            </a:r>
          </a:p>
          <a:p>
            <a:pPr marL="997" indent="0">
              <a:buNone/>
            </a:pPr>
            <a:r>
              <a:rPr lang="en-US" sz="1400" dirty="0"/>
              <a:t>Optional</a:t>
            </a:r>
          </a:p>
          <a:p>
            <a:pPr marL="402044" lvl="1" indent="0">
              <a:buNone/>
            </a:pPr>
            <a:r>
              <a:rPr lang="en-US" sz="1400" dirty="0" err="1"/>
              <a:t>Gain_Value</a:t>
            </a:r>
            <a:r>
              <a:rPr lang="en-US" sz="1400" dirty="0"/>
              <a:t>, </a:t>
            </a:r>
            <a:r>
              <a:rPr lang="en-US" sz="1400" dirty="0" err="1"/>
              <a:t>VrefDQ_Value</a:t>
            </a:r>
            <a:r>
              <a:rPr lang="en-US" sz="1400" dirty="0"/>
              <a:t>, </a:t>
            </a:r>
            <a:r>
              <a:rPr lang="en-US" sz="1400" dirty="0" err="1"/>
              <a:t>DFE_Register</a:t>
            </a:r>
            <a:r>
              <a:rPr lang="en-US" sz="1400" dirty="0"/>
              <a:t> , </a:t>
            </a:r>
            <a:r>
              <a:rPr lang="en-US" sz="1400" dirty="0" err="1"/>
              <a:t>DFE_Coefficient</a:t>
            </a:r>
            <a:r>
              <a:rPr lang="en-US" sz="1400" dirty="0"/>
              <a:t>, </a:t>
            </a:r>
            <a:r>
              <a:rPr lang="en-US" sz="1400" dirty="0" err="1"/>
              <a:t>DC_Offset</a:t>
            </a:r>
            <a:r>
              <a:rPr lang="en-US" sz="1400" dirty="0"/>
              <a:t>, </a:t>
            </a:r>
            <a:r>
              <a:rPr lang="en-US" sz="1400" dirty="0" err="1"/>
              <a:t>DQS_in_clock_times</a:t>
            </a:r>
            <a:r>
              <a:rPr lang="en-US" sz="1400" dirty="0"/>
              <a:t> </a:t>
            </a:r>
          </a:p>
        </p:txBody>
      </p:sp>
      <p:sp>
        <p:nvSpPr>
          <p:cNvPr id="4" name="Content Placeholder 3">
            <a:extLst>
              <a:ext uri="{FF2B5EF4-FFF2-40B4-BE49-F238E27FC236}">
                <a16:creationId xmlns:a16="http://schemas.microsoft.com/office/drawing/2014/main" id="{267471BD-E665-4A35-8A22-9514553E0248}"/>
              </a:ext>
            </a:extLst>
          </p:cNvPr>
          <p:cNvSpPr>
            <a:spLocks noGrp="1"/>
          </p:cNvSpPr>
          <p:nvPr>
            <p:ph sz="half" idx="2"/>
          </p:nvPr>
        </p:nvSpPr>
        <p:spPr>
          <a:xfrm>
            <a:off x="6202918" y="1143000"/>
            <a:ext cx="5176284" cy="5410200"/>
          </a:xfrm>
        </p:spPr>
        <p:txBody>
          <a:bodyPr/>
          <a:lstStyle/>
          <a:p>
            <a:pPr marL="997" indent="0">
              <a:buNone/>
            </a:pPr>
            <a:r>
              <a:rPr lang="en-US" sz="1400" dirty="0"/>
              <a:t>AMI_GetWave</a:t>
            </a:r>
          </a:p>
          <a:p>
            <a:pPr marL="997" indent="0">
              <a:buNone/>
            </a:pPr>
            <a:endParaRPr lang="en-US" sz="1400" dirty="0"/>
          </a:p>
          <a:p>
            <a:pPr marL="997" indent="0">
              <a:buNone/>
            </a:pPr>
            <a:r>
              <a:rPr lang="en-US" sz="1400" dirty="0"/>
              <a:t>(</a:t>
            </a:r>
            <a:r>
              <a:rPr lang="en-US" sz="1400" dirty="0" err="1"/>
              <a:t>DDR5_DQ_Write_JEDEC_Rx</a:t>
            </a:r>
            <a:r>
              <a:rPr lang="en-US" sz="1400" dirty="0"/>
              <a:t> </a:t>
            </a:r>
          </a:p>
          <a:p>
            <a:pPr marL="402044" lvl="1" indent="0">
              <a:buNone/>
            </a:pPr>
            <a:r>
              <a:rPr lang="en-US" sz="1400" dirty="0"/>
              <a:t>(Sequence 18)</a:t>
            </a:r>
          </a:p>
          <a:p>
            <a:pPr marL="402044" lvl="1" indent="0">
              <a:buNone/>
            </a:pPr>
            <a:r>
              <a:rPr lang="en-US" sz="1400" dirty="0"/>
              <a:t>(</a:t>
            </a:r>
            <a:r>
              <a:rPr lang="en-US" sz="1400" dirty="0" err="1"/>
              <a:t>Gain_Value</a:t>
            </a:r>
            <a:r>
              <a:rPr lang="en-US" sz="1400" dirty="0"/>
              <a:t> 1.2)</a:t>
            </a:r>
          </a:p>
          <a:p>
            <a:pPr marL="402044" lvl="1" indent="0">
              <a:buNone/>
            </a:pPr>
            <a:r>
              <a:rPr lang="en-US" sz="1400" dirty="0"/>
              <a:t>(</a:t>
            </a:r>
            <a:r>
              <a:rPr lang="en-US" sz="1400" dirty="0" err="1"/>
              <a:t>VrefDQ_Value</a:t>
            </a:r>
            <a:r>
              <a:rPr lang="en-US" sz="1400" dirty="0"/>
              <a:t> 0.8)</a:t>
            </a:r>
          </a:p>
          <a:p>
            <a:pPr marL="402044" lvl="1" indent="0">
              <a:buNone/>
            </a:pPr>
            <a:r>
              <a:rPr lang="en-US" sz="1400" dirty="0"/>
              <a:t>(</a:t>
            </a:r>
            <a:r>
              <a:rPr lang="en-US" sz="1400" dirty="0" err="1"/>
              <a:t>DFE_Register</a:t>
            </a:r>
            <a:r>
              <a:rPr lang="en-US" sz="1400" dirty="0"/>
              <a:t> (1 4) (2 1) (3 4) (4 3))</a:t>
            </a:r>
          </a:p>
          <a:p>
            <a:pPr marL="402044" lvl="1" indent="0">
              <a:buNone/>
            </a:pPr>
            <a:r>
              <a:rPr lang="en-US" sz="1400" dirty="0"/>
              <a:t>(</a:t>
            </a:r>
            <a:r>
              <a:rPr lang="en-US" sz="1400" dirty="0" err="1"/>
              <a:t>DFE_Coefficient</a:t>
            </a:r>
            <a:r>
              <a:rPr lang="en-US" sz="1400" dirty="0"/>
              <a:t> (1 -.3) (2 .05) (3 .04) (4 .03))</a:t>
            </a:r>
          </a:p>
          <a:p>
            <a:pPr marL="402044" lvl="1" indent="0">
              <a:buNone/>
            </a:pPr>
            <a:r>
              <a:rPr lang="en-US" sz="1400" dirty="0"/>
              <a:t>(wave</a:t>
            </a:r>
          </a:p>
          <a:p>
            <a:pPr marL="402044" lvl="1" indent="0">
              <a:buNone/>
            </a:pPr>
            <a:r>
              <a:rPr lang="en-US" sz="1400" dirty="0"/>
              <a:t>(&lt;voltage&gt;) (&lt;voltage&gt;) (&lt;voltage&gt;) …)</a:t>
            </a:r>
          </a:p>
          <a:p>
            <a:pPr marL="402044" lvl="1" indent="0">
              <a:buNone/>
            </a:pPr>
            <a:r>
              <a:rPr lang="en-US" sz="1400" dirty="0"/>
              <a:t>(</a:t>
            </a:r>
            <a:r>
              <a:rPr lang="en-US" sz="1400" dirty="0" err="1"/>
              <a:t>clock_times</a:t>
            </a:r>
            <a:endParaRPr lang="en-US" sz="1400" dirty="0"/>
          </a:p>
          <a:p>
            <a:pPr marL="803092" lvl="2" indent="0">
              <a:buNone/>
            </a:pPr>
            <a:r>
              <a:rPr lang="en-US" sz="1400" dirty="0"/>
              <a:t>(&lt;time&gt;) (&lt; time &gt;) (&lt; time &gt;) …)</a:t>
            </a:r>
          </a:p>
          <a:p>
            <a:pPr marL="997" indent="0">
              <a:buNone/>
            </a:pPr>
            <a:r>
              <a:rPr lang="en-US" sz="1400" dirty="0"/>
              <a:t>)</a:t>
            </a:r>
          </a:p>
          <a:p>
            <a:pPr marL="997" indent="0">
              <a:buNone/>
            </a:pPr>
            <a:endParaRPr lang="en-US" sz="1400" dirty="0"/>
          </a:p>
          <a:p>
            <a:pPr marL="997" indent="0">
              <a:buNone/>
            </a:pPr>
            <a:r>
              <a:rPr lang="en-US" sz="1400" dirty="0"/>
              <a:t>Required</a:t>
            </a:r>
          </a:p>
          <a:p>
            <a:pPr marL="402044" lvl="1" indent="0">
              <a:buNone/>
            </a:pPr>
            <a:r>
              <a:rPr lang="en-US" sz="1400" dirty="0"/>
              <a:t>Wave, Sequence </a:t>
            </a:r>
          </a:p>
          <a:p>
            <a:pPr marL="997" indent="0">
              <a:buNone/>
            </a:pPr>
            <a:r>
              <a:rPr lang="en-US" sz="1400" dirty="0"/>
              <a:t>Optional</a:t>
            </a:r>
          </a:p>
          <a:p>
            <a:pPr marL="402044" lvl="1" indent="0">
              <a:buNone/>
            </a:pPr>
            <a:r>
              <a:rPr lang="en-US" sz="1400" dirty="0" err="1"/>
              <a:t>Gain_Value</a:t>
            </a:r>
            <a:r>
              <a:rPr lang="en-US" sz="1400" dirty="0"/>
              <a:t>, </a:t>
            </a:r>
            <a:r>
              <a:rPr lang="en-US" sz="1400" dirty="0" err="1"/>
              <a:t>VrefDQ_Value</a:t>
            </a:r>
            <a:r>
              <a:rPr lang="en-US" sz="1400" dirty="0"/>
              <a:t>, </a:t>
            </a:r>
            <a:r>
              <a:rPr lang="en-US" sz="1400" dirty="0" err="1"/>
              <a:t>DFE_Register</a:t>
            </a:r>
            <a:r>
              <a:rPr lang="en-US" sz="1400" dirty="0"/>
              <a:t> , </a:t>
            </a:r>
            <a:r>
              <a:rPr lang="en-US" sz="1400" dirty="0" err="1"/>
              <a:t>DFE_Coefficient</a:t>
            </a:r>
            <a:r>
              <a:rPr lang="en-US" sz="1400" dirty="0"/>
              <a:t>, </a:t>
            </a:r>
            <a:r>
              <a:rPr lang="en-US" sz="1400" dirty="0" err="1"/>
              <a:t>clock_times</a:t>
            </a:r>
            <a:endParaRPr lang="en-US" sz="1400" dirty="0"/>
          </a:p>
          <a:p>
            <a:pPr marL="402044" lvl="1" indent="0">
              <a:buNone/>
            </a:pPr>
            <a:endParaRPr lang="en-US" sz="1400" dirty="0"/>
          </a:p>
          <a:p>
            <a:pPr marL="0" indent="0">
              <a:buNone/>
            </a:pPr>
            <a:endParaRPr lang="en-US" dirty="0"/>
          </a:p>
        </p:txBody>
      </p:sp>
    </p:spTree>
    <p:extLst>
      <p:ext uri="{BB962C8B-B14F-4D97-AF65-F5344CB8AC3E}">
        <p14:creationId xmlns:p14="http://schemas.microsoft.com/office/powerpoint/2010/main" val="262905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653F9-B1AD-42EF-B289-6738336DAF04}"/>
              </a:ext>
            </a:extLst>
          </p:cNvPr>
          <p:cNvSpPr>
            <a:spLocks noGrp="1"/>
          </p:cNvSpPr>
          <p:nvPr>
            <p:ph type="title"/>
          </p:nvPr>
        </p:nvSpPr>
        <p:spPr/>
        <p:txBody>
          <a:bodyPr/>
          <a:lstStyle/>
          <a:p>
            <a:r>
              <a:rPr lang="en-US" dirty="0"/>
              <a:t>What the Rx Tells the Tx Each Time, </a:t>
            </a:r>
            <a:r>
              <a:rPr lang="en-US" sz="2800" dirty="0" err="1"/>
              <a:t>DDR5_DQ_Write_Generic</a:t>
            </a:r>
            <a:br>
              <a:rPr lang="en-US" dirty="0"/>
            </a:br>
            <a:endParaRPr lang="en-US" dirty="0"/>
          </a:p>
        </p:txBody>
      </p:sp>
      <p:sp>
        <p:nvSpPr>
          <p:cNvPr id="3" name="Content Placeholder 2">
            <a:extLst>
              <a:ext uri="{FF2B5EF4-FFF2-40B4-BE49-F238E27FC236}">
                <a16:creationId xmlns:a16="http://schemas.microsoft.com/office/drawing/2014/main" id="{ADA657AC-CC00-496A-A11E-A4B0E9082702}"/>
              </a:ext>
            </a:extLst>
          </p:cNvPr>
          <p:cNvSpPr>
            <a:spLocks noGrp="1"/>
          </p:cNvSpPr>
          <p:nvPr>
            <p:ph sz="half" idx="1"/>
          </p:nvPr>
        </p:nvSpPr>
        <p:spPr>
          <a:xfrm>
            <a:off x="609602" y="1219200"/>
            <a:ext cx="5384796" cy="5181600"/>
          </a:xfrm>
        </p:spPr>
        <p:txBody>
          <a:bodyPr/>
          <a:lstStyle/>
          <a:p>
            <a:pPr marL="997" indent="0">
              <a:buNone/>
            </a:pPr>
            <a:r>
              <a:rPr lang="en-US" sz="1400" dirty="0"/>
              <a:t>AMI_Impulse</a:t>
            </a:r>
          </a:p>
          <a:p>
            <a:pPr marL="997" indent="0">
              <a:buNone/>
            </a:pPr>
            <a:endParaRPr lang="en-US" sz="1400" dirty="0"/>
          </a:p>
          <a:p>
            <a:pPr marL="997" indent="0">
              <a:buNone/>
            </a:pPr>
            <a:r>
              <a:rPr lang="en-US" sz="1400" dirty="0"/>
              <a:t>(</a:t>
            </a:r>
            <a:r>
              <a:rPr lang="en-US" sz="1400" dirty="0" err="1"/>
              <a:t>DDR5_DQ_Write_Generic_Rx</a:t>
            </a:r>
            <a:r>
              <a:rPr lang="en-US" sz="1400" dirty="0"/>
              <a:t> </a:t>
            </a:r>
          </a:p>
          <a:p>
            <a:pPr marL="402044" lvl="1" indent="0">
              <a:buNone/>
            </a:pPr>
            <a:r>
              <a:rPr lang="en-US" sz="1400" dirty="0"/>
              <a:t>(Sequence 18)</a:t>
            </a:r>
          </a:p>
          <a:p>
            <a:pPr marL="402044" lvl="1" indent="0">
              <a:buNone/>
            </a:pPr>
            <a:r>
              <a:rPr lang="en-US" sz="1400" dirty="0"/>
              <a:t>(</a:t>
            </a:r>
            <a:r>
              <a:rPr lang="en-US" sz="1400" dirty="0" err="1"/>
              <a:t>Gain_Register</a:t>
            </a:r>
            <a:r>
              <a:rPr lang="en-US" sz="1400" dirty="0"/>
              <a:t> 4)</a:t>
            </a:r>
          </a:p>
          <a:p>
            <a:pPr marL="402044" lvl="1" indent="0">
              <a:buNone/>
            </a:pPr>
            <a:r>
              <a:rPr lang="en-US" sz="1400" dirty="0"/>
              <a:t>(</a:t>
            </a:r>
            <a:r>
              <a:rPr lang="en-US" sz="1400" dirty="0" err="1"/>
              <a:t>Gain_Value</a:t>
            </a:r>
            <a:r>
              <a:rPr lang="en-US" sz="1400" dirty="0"/>
              <a:t> 1.2)</a:t>
            </a:r>
          </a:p>
          <a:p>
            <a:pPr marL="402044" lvl="1" indent="0">
              <a:buNone/>
            </a:pPr>
            <a:r>
              <a:rPr lang="en-US" sz="1400" dirty="0"/>
              <a:t>(</a:t>
            </a:r>
            <a:r>
              <a:rPr lang="en-US" sz="1400" dirty="0" err="1"/>
              <a:t>VrefDQ_Register</a:t>
            </a:r>
            <a:r>
              <a:rPr lang="en-US" sz="1400" dirty="0"/>
              <a:t> 35)</a:t>
            </a:r>
          </a:p>
          <a:p>
            <a:pPr marL="402044" lvl="1" indent="0">
              <a:buNone/>
            </a:pPr>
            <a:r>
              <a:rPr lang="en-US" sz="1400" dirty="0"/>
              <a:t>(</a:t>
            </a:r>
            <a:r>
              <a:rPr lang="en-US" sz="1400" dirty="0" err="1"/>
              <a:t>VrefDQ_Value</a:t>
            </a:r>
            <a:r>
              <a:rPr lang="en-US" sz="1400" dirty="0"/>
              <a:t> 0.8)</a:t>
            </a:r>
          </a:p>
          <a:p>
            <a:pPr marL="402044" lvl="1" indent="0">
              <a:buNone/>
            </a:pPr>
            <a:r>
              <a:rPr lang="en-US" sz="1400" dirty="0"/>
              <a:t>(</a:t>
            </a:r>
            <a:r>
              <a:rPr lang="en-US" sz="1400" dirty="0" err="1"/>
              <a:t>DFE_Register</a:t>
            </a:r>
            <a:r>
              <a:rPr lang="en-US" sz="1400" dirty="0"/>
              <a:t> (1 4) (2 1) (3 4) (4 3))</a:t>
            </a:r>
          </a:p>
          <a:p>
            <a:pPr marL="402044" lvl="1" indent="0">
              <a:buNone/>
            </a:pPr>
            <a:r>
              <a:rPr lang="en-US" sz="1400" dirty="0"/>
              <a:t>(</a:t>
            </a:r>
            <a:r>
              <a:rPr lang="en-US" sz="1400" dirty="0" err="1"/>
              <a:t>DFE_Coefficient</a:t>
            </a:r>
            <a:r>
              <a:rPr lang="en-US" sz="1400" dirty="0"/>
              <a:t> (1 -.3) (2 .05) (3 .04) (4 .03))</a:t>
            </a:r>
          </a:p>
          <a:p>
            <a:pPr marL="402044" lvl="1" indent="0">
              <a:buNone/>
            </a:pPr>
            <a:r>
              <a:rPr lang="en-US" sz="1400" dirty="0"/>
              <a:t>(</a:t>
            </a:r>
            <a:r>
              <a:rPr lang="en-US" sz="1400" dirty="0" err="1"/>
              <a:t>DC_Offset</a:t>
            </a:r>
            <a:r>
              <a:rPr lang="en-US" sz="1400" dirty="0"/>
              <a:t> 0.8)</a:t>
            </a:r>
          </a:p>
          <a:p>
            <a:pPr marL="402044" lvl="1" indent="0">
              <a:buNone/>
            </a:pPr>
            <a:r>
              <a:rPr lang="en-US" sz="1400" dirty="0"/>
              <a:t>(</a:t>
            </a:r>
            <a:r>
              <a:rPr lang="en-US" sz="1400" dirty="0" err="1"/>
              <a:t>DQS_in_clock_times</a:t>
            </a:r>
            <a:r>
              <a:rPr lang="en-US" sz="1400" dirty="0"/>
              <a:t> False)</a:t>
            </a:r>
          </a:p>
          <a:p>
            <a:pPr marL="402044" lvl="1" indent="0">
              <a:buNone/>
            </a:pPr>
            <a:r>
              <a:rPr lang="en-US" sz="1400" dirty="0"/>
              <a:t>(</a:t>
            </a:r>
            <a:r>
              <a:rPr lang="en-US" sz="1400" dirty="0" err="1"/>
              <a:t>Impulse_Response</a:t>
            </a:r>
            <a:r>
              <a:rPr lang="en-US" sz="1400" dirty="0"/>
              <a:t> </a:t>
            </a:r>
          </a:p>
          <a:p>
            <a:pPr marL="803092" lvl="2" indent="0">
              <a:buNone/>
            </a:pPr>
            <a:r>
              <a:rPr lang="en-US" sz="1400" dirty="0"/>
              <a:t>(&lt;voltage&gt;) (&lt;voltage&gt;) (&lt;voltage&gt;) …)</a:t>
            </a:r>
          </a:p>
          <a:p>
            <a:pPr marL="997" indent="0">
              <a:buNone/>
            </a:pPr>
            <a:r>
              <a:rPr lang="en-US" sz="1400" dirty="0"/>
              <a:t>)</a:t>
            </a:r>
          </a:p>
          <a:p>
            <a:pPr marL="997" indent="0">
              <a:buNone/>
            </a:pPr>
            <a:r>
              <a:rPr lang="en-US" sz="1400" dirty="0"/>
              <a:t>Required</a:t>
            </a:r>
          </a:p>
          <a:p>
            <a:pPr marL="402044" lvl="1" indent="0">
              <a:buNone/>
            </a:pPr>
            <a:r>
              <a:rPr lang="en-US" sz="1400" dirty="0" err="1"/>
              <a:t>Impulse_Response</a:t>
            </a:r>
            <a:r>
              <a:rPr lang="en-US" sz="1400" dirty="0"/>
              <a:t>, Sequence </a:t>
            </a:r>
          </a:p>
          <a:p>
            <a:pPr marL="997" indent="0">
              <a:buNone/>
            </a:pPr>
            <a:r>
              <a:rPr lang="en-US" sz="1400" dirty="0"/>
              <a:t>Optional</a:t>
            </a:r>
          </a:p>
          <a:p>
            <a:pPr marL="402044" lvl="1" indent="0">
              <a:buNone/>
            </a:pPr>
            <a:r>
              <a:rPr lang="en-US" sz="1400" dirty="0" err="1"/>
              <a:t>Gain_Value</a:t>
            </a:r>
            <a:r>
              <a:rPr lang="en-US" sz="1400" dirty="0"/>
              <a:t>, </a:t>
            </a:r>
            <a:r>
              <a:rPr lang="en-US" sz="1400" dirty="0" err="1"/>
              <a:t>VrefDQ_Value</a:t>
            </a:r>
            <a:r>
              <a:rPr lang="en-US" sz="1400" dirty="0"/>
              <a:t>, </a:t>
            </a:r>
            <a:r>
              <a:rPr lang="en-US" sz="1400" dirty="0" err="1"/>
              <a:t>DFE_Register</a:t>
            </a:r>
            <a:r>
              <a:rPr lang="en-US" sz="1400" dirty="0"/>
              <a:t> , </a:t>
            </a:r>
            <a:r>
              <a:rPr lang="en-US" sz="1400" dirty="0" err="1"/>
              <a:t>DFE_Coefficient</a:t>
            </a:r>
            <a:r>
              <a:rPr lang="en-US" sz="1400" dirty="0"/>
              <a:t>, </a:t>
            </a:r>
            <a:r>
              <a:rPr lang="en-US" sz="1400" dirty="0" err="1"/>
              <a:t>DC_Offset</a:t>
            </a:r>
            <a:r>
              <a:rPr lang="en-US" sz="1400" dirty="0"/>
              <a:t>, </a:t>
            </a:r>
            <a:r>
              <a:rPr lang="en-US" sz="1400" dirty="0" err="1"/>
              <a:t>DQS_in_clock_times</a:t>
            </a:r>
            <a:r>
              <a:rPr lang="en-US" sz="1400" dirty="0"/>
              <a:t> </a:t>
            </a:r>
          </a:p>
          <a:p>
            <a:endParaRPr lang="en-US" dirty="0"/>
          </a:p>
        </p:txBody>
      </p:sp>
      <p:sp>
        <p:nvSpPr>
          <p:cNvPr id="4" name="Content Placeholder 3">
            <a:extLst>
              <a:ext uri="{FF2B5EF4-FFF2-40B4-BE49-F238E27FC236}">
                <a16:creationId xmlns:a16="http://schemas.microsoft.com/office/drawing/2014/main" id="{E5A44DD4-23DA-43E1-A92B-CABC7846D5D1}"/>
              </a:ext>
            </a:extLst>
          </p:cNvPr>
          <p:cNvSpPr>
            <a:spLocks noGrp="1"/>
          </p:cNvSpPr>
          <p:nvPr>
            <p:ph sz="half" idx="2"/>
          </p:nvPr>
        </p:nvSpPr>
        <p:spPr>
          <a:xfrm>
            <a:off x="6197602" y="1219200"/>
            <a:ext cx="5384796" cy="5105400"/>
          </a:xfrm>
        </p:spPr>
        <p:txBody>
          <a:bodyPr/>
          <a:lstStyle/>
          <a:p>
            <a:pPr marL="997" indent="0">
              <a:buNone/>
            </a:pPr>
            <a:r>
              <a:rPr lang="en-US" sz="1400" dirty="0"/>
              <a:t>AMI_GetWave</a:t>
            </a:r>
          </a:p>
          <a:p>
            <a:pPr marL="997" indent="0">
              <a:buNone/>
            </a:pPr>
            <a:endParaRPr lang="en-US" sz="1400" dirty="0"/>
          </a:p>
          <a:p>
            <a:pPr marL="997" indent="0">
              <a:buNone/>
            </a:pPr>
            <a:r>
              <a:rPr lang="en-US" sz="1400" dirty="0"/>
              <a:t>(</a:t>
            </a:r>
            <a:r>
              <a:rPr lang="en-US" sz="1400" dirty="0" err="1"/>
              <a:t>DDR5_DQ_Write_Generic_Rx</a:t>
            </a:r>
            <a:r>
              <a:rPr lang="en-US" sz="1400" dirty="0"/>
              <a:t> </a:t>
            </a:r>
          </a:p>
          <a:p>
            <a:pPr marL="402044" lvl="1" indent="0">
              <a:buNone/>
            </a:pPr>
            <a:r>
              <a:rPr lang="en-US" sz="1400" dirty="0"/>
              <a:t>(Sequence 18)</a:t>
            </a:r>
          </a:p>
          <a:p>
            <a:pPr marL="402044" lvl="1" indent="0">
              <a:buNone/>
            </a:pPr>
            <a:r>
              <a:rPr lang="en-US" sz="1400" dirty="0"/>
              <a:t>(</a:t>
            </a:r>
            <a:r>
              <a:rPr lang="en-US" sz="1400" dirty="0" err="1"/>
              <a:t>Gain_Register</a:t>
            </a:r>
            <a:r>
              <a:rPr lang="en-US" sz="1400" dirty="0"/>
              <a:t> 4)</a:t>
            </a:r>
          </a:p>
          <a:p>
            <a:pPr marL="402044" lvl="1" indent="0">
              <a:buNone/>
            </a:pPr>
            <a:r>
              <a:rPr lang="en-US" sz="1400" dirty="0"/>
              <a:t>(</a:t>
            </a:r>
            <a:r>
              <a:rPr lang="en-US" sz="1400" dirty="0" err="1"/>
              <a:t>Gain_Value</a:t>
            </a:r>
            <a:r>
              <a:rPr lang="en-US" sz="1400" dirty="0"/>
              <a:t> 1.2)</a:t>
            </a:r>
          </a:p>
          <a:p>
            <a:pPr marL="402044" lvl="1" indent="0">
              <a:buNone/>
            </a:pPr>
            <a:r>
              <a:rPr lang="en-US" sz="1400" dirty="0"/>
              <a:t>(</a:t>
            </a:r>
            <a:r>
              <a:rPr lang="en-US" sz="1400" dirty="0" err="1"/>
              <a:t>VrefDQ_Register</a:t>
            </a:r>
            <a:r>
              <a:rPr lang="en-US" sz="1400" dirty="0"/>
              <a:t> 35)</a:t>
            </a:r>
          </a:p>
          <a:p>
            <a:pPr marL="402044" lvl="1" indent="0">
              <a:buNone/>
            </a:pPr>
            <a:r>
              <a:rPr lang="en-US" sz="1400" dirty="0"/>
              <a:t>(</a:t>
            </a:r>
            <a:r>
              <a:rPr lang="en-US" sz="1400" dirty="0" err="1"/>
              <a:t>VrefDQ_Value</a:t>
            </a:r>
            <a:r>
              <a:rPr lang="en-US" sz="1400" dirty="0"/>
              <a:t> 0.8)</a:t>
            </a:r>
          </a:p>
          <a:p>
            <a:pPr marL="402044" lvl="1" indent="0">
              <a:buNone/>
            </a:pPr>
            <a:r>
              <a:rPr lang="en-US" sz="1400" dirty="0"/>
              <a:t>(</a:t>
            </a:r>
            <a:r>
              <a:rPr lang="en-US" sz="1400" dirty="0" err="1"/>
              <a:t>DFE_Register</a:t>
            </a:r>
            <a:r>
              <a:rPr lang="en-US" sz="1400" dirty="0"/>
              <a:t> (1 4) (2 1) (3 4) (4 3))</a:t>
            </a:r>
          </a:p>
          <a:p>
            <a:pPr marL="402044" lvl="1" indent="0">
              <a:buNone/>
            </a:pPr>
            <a:r>
              <a:rPr lang="en-US" sz="1400" dirty="0"/>
              <a:t>(</a:t>
            </a:r>
            <a:r>
              <a:rPr lang="en-US" sz="1400" dirty="0" err="1"/>
              <a:t>DFE_Coefficient</a:t>
            </a:r>
            <a:r>
              <a:rPr lang="en-US" sz="1400" dirty="0"/>
              <a:t> (1 -.3) (2 .05) (3 .04) (4 .03))</a:t>
            </a:r>
          </a:p>
          <a:p>
            <a:pPr marL="402044" lvl="1" indent="0">
              <a:buNone/>
            </a:pPr>
            <a:r>
              <a:rPr lang="en-US" sz="1400" dirty="0"/>
              <a:t>(wave</a:t>
            </a:r>
          </a:p>
          <a:p>
            <a:pPr marL="402044" lvl="1" indent="0">
              <a:buNone/>
            </a:pPr>
            <a:r>
              <a:rPr lang="en-US" sz="1400" dirty="0"/>
              <a:t>(&lt;voltage&gt;) (&lt;voltage&gt;) (&lt;voltage&gt;) …)</a:t>
            </a:r>
          </a:p>
          <a:p>
            <a:pPr marL="402044" lvl="1" indent="0">
              <a:buNone/>
            </a:pPr>
            <a:r>
              <a:rPr lang="en-US" sz="1400" dirty="0"/>
              <a:t>(</a:t>
            </a:r>
            <a:r>
              <a:rPr lang="en-US" sz="1400" dirty="0" err="1"/>
              <a:t>clock_times</a:t>
            </a:r>
            <a:endParaRPr lang="en-US" sz="1400" dirty="0"/>
          </a:p>
          <a:p>
            <a:pPr marL="803092" lvl="2" indent="0">
              <a:buNone/>
            </a:pPr>
            <a:r>
              <a:rPr lang="en-US" sz="1400" dirty="0"/>
              <a:t>(&lt;time&gt;) (&lt; time &gt;) (&lt; time &gt;) …)</a:t>
            </a:r>
          </a:p>
          <a:p>
            <a:pPr marL="997" indent="0">
              <a:buNone/>
            </a:pPr>
            <a:r>
              <a:rPr lang="en-US" sz="1400" dirty="0"/>
              <a:t>)</a:t>
            </a:r>
          </a:p>
          <a:p>
            <a:pPr marL="997" indent="0">
              <a:buNone/>
            </a:pPr>
            <a:r>
              <a:rPr lang="en-US" sz="1400" dirty="0"/>
              <a:t>Required</a:t>
            </a:r>
          </a:p>
          <a:p>
            <a:pPr marL="402044" lvl="1" indent="0">
              <a:buNone/>
            </a:pPr>
            <a:r>
              <a:rPr lang="en-US" sz="1400" dirty="0"/>
              <a:t>Wave, Sequence </a:t>
            </a:r>
          </a:p>
          <a:p>
            <a:pPr marL="997" indent="0">
              <a:buNone/>
            </a:pPr>
            <a:r>
              <a:rPr lang="en-US" sz="1400" dirty="0"/>
              <a:t>Optional</a:t>
            </a:r>
          </a:p>
          <a:p>
            <a:pPr marL="402044" lvl="1" indent="0">
              <a:buNone/>
            </a:pPr>
            <a:r>
              <a:rPr lang="en-US" sz="1400" dirty="0" err="1"/>
              <a:t>Gain_Value</a:t>
            </a:r>
            <a:r>
              <a:rPr lang="en-US" sz="1400" dirty="0"/>
              <a:t>, </a:t>
            </a:r>
            <a:r>
              <a:rPr lang="en-US" sz="1400" dirty="0" err="1"/>
              <a:t>VrefDQ_Value</a:t>
            </a:r>
            <a:r>
              <a:rPr lang="en-US" sz="1400" dirty="0"/>
              <a:t>, </a:t>
            </a:r>
            <a:r>
              <a:rPr lang="en-US" sz="1400" dirty="0" err="1"/>
              <a:t>DFE_Register</a:t>
            </a:r>
            <a:r>
              <a:rPr lang="en-US" sz="1400" dirty="0"/>
              <a:t> , </a:t>
            </a:r>
            <a:r>
              <a:rPr lang="en-US" sz="1400" dirty="0" err="1"/>
              <a:t>DFE_Coefficient</a:t>
            </a:r>
            <a:r>
              <a:rPr lang="en-US" sz="1400" dirty="0"/>
              <a:t>, </a:t>
            </a:r>
            <a:r>
              <a:rPr lang="en-US" sz="1400" dirty="0" err="1"/>
              <a:t>clock_times</a:t>
            </a:r>
            <a:endParaRPr lang="en-US" sz="1400" dirty="0"/>
          </a:p>
          <a:p>
            <a:pPr marL="402044" lvl="1" indent="0">
              <a:buNone/>
            </a:pPr>
            <a:r>
              <a:rPr lang="en-US" sz="1400" dirty="0"/>
              <a:t> </a:t>
            </a:r>
          </a:p>
          <a:p>
            <a:endParaRPr lang="en-US" dirty="0"/>
          </a:p>
        </p:txBody>
      </p:sp>
    </p:spTree>
    <p:extLst>
      <p:ext uri="{BB962C8B-B14F-4D97-AF65-F5344CB8AC3E}">
        <p14:creationId xmlns:p14="http://schemas.microsoft.com/office/powerpoint/2010/main" val="379093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08DF1-CAC9-4A1F-AF6D-53E0B19931F4}"/>
              </a:ext>
            </a:extLst>
          </p:cNvPr>
          <p:cNvSpPr>
            <a:spLocks noGrp="1"/>
          </p:cNvSpPr>
          <p:nvPr>
            <p:ph type="title"/>
          </p:nvPr>
        </p:nvSpPr>
        <p:spPr>
          <a:xfrm>
            <a:off x="609602" y="304800"/>
            <a:ext cx="10769600" cy="1295400"/>
          </a:xfrm>
        </p:spPr>
        <p:txBody>
          <a:bodyPr/>
          <a:lstStyle/>
          <a:p>
            <a:r>
              <a:rPr lang="en-US" dirty="0"/>
              <a:t>Tx is Responsible for Determining Goodness of Result from the Impulse Response Output of Rx AMI_Impulse or the Waveform </a:t>
            </a:r>
            <a:r>
              <a:rPr lang="en-US"/>
              <a:t>Output of Rx </a:t>
            </a:r>
            <a:r>
              <a:rPr lang="en-US" dirty="0"/>
              <a:t>AMI_GetWave</a:t>
            </a:r>
          </a:p>
        </p:txBody>
      </p:sp>
      <p:sp>
        <p:nvSpPr>
          <p:cNvPr id="7" name="Content Placeholder 6">
            <a:extLst>
              <a:ext uri="{FF2B5EF4-FFF2-40B4-BE49-F238E27FC236}">
                <a16:creationId xmlns:a16="http://schemas.microsoft.com/office/drawing/2014/main" id="{98F21203-0035-4F4E-910D-9100B092C042}"/>
              </a:ext>
            </a:extLst>
          </p:cNvPr>
          <p:cNvSpPr>
            <a:spLocks noGrp="1"/>
          </p:cNvSpPr>
          <p:nvPr>
            <p:ph idx="1"/>
          </p:nvPr>
        </p:nvSpPr>
        <p:spPr>
          <a:xfrm>
            <a:off x="609602" y="1600200"/>
            <a:ext cx="10769600" cy="5105400"/>
          </a:xfrm>
        </p:spPr>
        <p:txBody>
          <a:bodyPr/>
          <a:lstStyle/>
          <a:p>
            <a:pPr algn="l"/>
            <a:r>
              <a:rPr lang="en-US" sz="2000" b="0" i="0" u="none" strike="noStrike" baseline="0" dirty="0">
                <a:latin typeface="+mn-lt"/>
              </a:rPr>
              <a:t>The sample spacing of the </a:t>
            </a:r>
            <a:r>
              <a:rPr lang="en-US" sz="2000" dirty="0">
                <a:latin typeface="+mn-lt"/>
              </a:rPr>
              <a:t>impulse response and waveform </a:t>
            </a:r>
            <a:r>
              <a:rPr lang="en-US" sz="2000" b="0" i="0" u="none" strike="noStrike" baseline="0" dirty="0">
                <a:latin typeface="+mn-lt"/>
              </a:rPr>
              <a:t>is determined by the EDA tool and passed to the algorithmic model through the AMI_Init function’s “sample_interval” argument.</a:t>
            </a:r>
          </a:p>
          <a:p>
            <a:pPr algn="l"/>
            <a:r>
              <a:rPr lang="en-US" sz="2000" dirty="0" err="1">
                <a:latin typeface="+mn-lt"/>
              </a:rPr>
              <a:t>clock_times</a:t>
            </a:r>
            <a:r>
              <a:rPr lang="en-US" sz="2000" dirty="0">
                <a:latin typeface="+mn-lt"/>
              </a:rPr>
              <a:t> is optional, and contains the same values as in the *</a:t>
            </a:r>
            <a:r>
              <a:rPr lang="en-US" sz="2000" dirty="0" err="1">
                <a:latin typeface="+mn-lt"/>
              </a:rPr>
              <a:t>clock_times</a:t>
            </a:r>
            <a:r>
              <a:rPr lang="en-US" sz="2000" dirty="0">
                <a:latin typeface="+mn-lt"/>
              </a:rPr>
              <a:t> output of the Rx AMI_GetWave</a:t>
            </a:r>
          </a:p>
          <a:p>
            <a:r>
              <a:rPr lang="en-US" sz="2000" dirty="0"/>
              <a:t>The impulse response output of the Rx AMI_Impulse is converted to a pulse response by convolving it with a unit impulse response. There are numerous methods to convert a pulse response to a statistical eye or eye contours. The Tx model maker can choose any number of metrics that can be extracted from a statistical eye or eye contours (e.g. mean eye height, eye height, eye area, eye width, signal to noise ratio, COM at a specified BER).</a:t>
            </a:r>
          </a:p>
          <a:p>
            <a:r>
              <a:rPr lang="en-US" sz="2000" dirty="0"/>
              <a:t>The waveform output of the Rx AMI_GetWave can easily be converted to an inner eye contour and an outer eye contour. The Tx model maker can choose any number of metrics that can be extracted from a statistical eye or eye contours (e.g. mean eye height, eye height, eye area, eye width, signal to noise ration, COM). The number of UI that are accumulated by the Tx AMI_GetWave to generate eye contours determines the BER of the eye contours.</a:t>
            </a:r>
          </a:p>
        </p:txBody>
      </p:sp>
    </p:spTree>
    <p:extLst>
      <p:ext uri="{BB962C8B-B14F-4D97-AF65-F5344CB8AC3E}">
        <p14:creationId xmlns:p14="http://schemas.microsoft.com/office/powerpoint/2010/main" val="2690967910"/>
      </p:ext>
    </p:extLst>
  </p:cSld>
  <p:clrMapOvr>
    <a:masterClrMapping/>
  </p:clrMapOvr>
</p:sld>
</file>

<file path=ppt/theme/theme1.xml><?xml version="1.0" encoding="utf-8"?>
<a:theme xmlns:a="http://schemas.openxmlformats.org/drawingml/2006/main" name="MW_Public_widescreen">
  <a:themeElements>
    <a:clrScheme name="TMW_PPT">
      <a:dk1>
        <a:sysClr val="windowText" lastClr="000000"/>
      </a:dk1>
      <a:lt1>
        <a:sysClr val="window" lastClr="FFFFFF"/>
      </a:lt1>
      <a:dk2>
        <a:srgbClr val="125687"/>
      </a:dk2>
      <a:lt2>
        <a:srgbClr val="EEECE1"/>
      </a:lt2>
      <a:accent1>
        <a:srgbClr val="95B3D7"/>
      </a:accent1>
      <a:accent2>
        <a:srgbClr val="781414"/>
      </a:accent2>
      <a:accent3>
        <a:srgbClr val="697819"/>
      </a:accent3>
      <a:accent4>
        <a:srgbClr val="D27809"/>
      </a:accent4>
      <a:accent5>
        <a:srgbClr val="BFBFBF"/>
      </a:accent5>
      <a:accent6>
        <a:srgbClr val="E5DD9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b="1" dirty="0"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5">
              <a:lumMod val="7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resentation3" id="{6F5C3A85-E13B-0B47-A520-CAFA75C5D439}" vid="{233173AB-C6A1-5A45-B081-6FA1C2CAE7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2E9E787271C7045AEFF8E58F0A8236E" ma:contentTypeVersion="13" ma:contentTypeDescription="Create a new document." ma:contentTypeScope="" ma:versionID="2d23a692b0eb3b50cd985edc9f8b1fdb">
  <xsd:schema xmlns:xsd="http://www.w3.org/2001/XMLSchema" xmlns:xs="http://www.w3.org/2001/XMLSchema" xmlns:p="http://schemas.microsoft.com/office/2006/metadata/properties" xmlns:ns3="24a152e1-44d8-474f-885d-964efc1d445b" xmlns:ns4="2c7589f5-9f0d-448c-b532-b179da2a1a39" targetNamespace="http://schemas.microsoft.com/office/2006/metadata/properties" ma:root="true" ma:fieldsID="1a1d5b1e39067674af99b8a7e89e2c34" ns3:_="" ns4:_="">
    <xsd:import namespace="24a152e1-44d8-474f-885d-964efc1d445b"/>
    <xsd:import namespace="2c7589f5-9f0d-448c-b532-b179da2a1a3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DateTake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a152e1-44d8-474f-885d-964efc1d445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7589f5-9f0d-448c-b532-b179da2a1a3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61DF2E-245C-45DF-A9A5-EABECEA4295F}">
  <ds:schemaRefs>
    <ds:schemaRef ds:uri="http://schemas.microsoft.com/sharepoint/v3/contenttype/forms"/>
  </ds:schemaRefs>
</ds:datastoreItem>
</file>

<file path=customXml/itemProps2.xml><?xml version="1.0" encoding="utf-8"?>
<ds:datastoreItem xmlns:ds="http://schemas.openxmlformats.org/officeDocument/2006/customXml" ds:itemID="{8E573035-DBD5-46FF-A026-571AC4606B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a152e1-44d8-474f-885d-964efc1d445b"/>
    <ds:schemaRef ds:uri="2c7589f5-9f0d-448c-b532-b179da2a1a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B851B7-D313-4E85-A1E0-5976CFE11EC3}">
  <ds:schemaRefs>
    <ds:schemaRef ds:uri="http://schemas.microsoft.com/office/2006/documentManagement/types"/>
    <ds:schemaRef ds:uri="http://schemas.microsoft.com/office/infopath/2007/PartnerControls"/>
    <ds:schemaRef ds:uri="24a152e1-44d8-474f-885d-964efc1d445b"/>
    <ds:schemaRef ds:uri="http://purl.org/dc/dcmitype/"/>
    <ds:schemaRef ds:uri="http://www.w3.org/XML/1998/namespace"/>
    <ds:schemaRef ds:uri="http://purl.org/dc/terms/"/>
    <ds:schemaRef ds:uri="http://purl.org/dc/elements/1.1/"/>
    <ds:schemaRef ds:uri="http://schemas.openxmlformats.org/package/2006/metadata/core-properties"/>
    <ds:schemaRef ds:uri="2c7589f5-9f0d-448c-b532-b179da2a1a3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blank</Template>
  <TotalTime>2520</TotalTime>
  <Words>2227</Words>
  <Application>Microsoft Office PowerPoint</Application>
  <PresentationFormat>Widescreen</PresentationFormat>
  <Paragraphs>189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 New</vt:lpstr>
      <vt:lpstr>Times New Roman</vt:lpstr>
      <vt:lpstr>Wingdings</vt:lpstr>
      <vt:lpstr>MW_Public_widescreen</vt:lpstr>
      <vt:lpstr>DDR5_DQ_Write_Protocol (BIRD 147/201)</vt:lpstr>
      <vt:lpstr>Pushback on Rx Calculating Metrics Support for BIRDs 197 and 204</vt:lpstr>
      <vt:lpstr>General BCI Flow (BIRD 147/201)</vt:lpstr>
      <vt:lpstr>BCI_Parameters_In and BCI_Parameters_Out Strings</vt:lpstr>
      <vt:lpstr>I Am Proposing Two DDR5_DQ_Write Protocols</vt:lpstr>
      <vt:lpstr>What the Tx Tells the Rx Each Time </vt:lpstr>
      <vt:lpstr>What the Rx Tells the Tx Each Time (DDR5_DQ_Write_JEDEC) </vt:lpstr>
      <vt:lpstr>What the Rx Tells the Tx Each Time, DDR5_DQ_Write_Generic </vt:lpstr>
      <vt:lpstr>Tx is Responsible for Determining Goodness of Result from the Impulse Response Output of Rx AMI_Impulse or the Waveform Output of Rx AMI_GetWave</vt:lpstr>
      <vt:lpstr>Notes on Sequence</vt:lpstr>
      <vt:lpstr>AMI_GetWave Files names Written by Tx and Rx</vt:lpstr>
      <vt:lpstr>VrefDQ_Register and VrefDQ_Value Rules</vt:lpstr>
      <vt:lpstr>Rx May Return Values When Tx Requests a Register and Return a Register When Tx Requests a Value</vt:lpstr>
      <vt:lpstr>What if the Rx supports BIRD 204 (DQ_DQS GetWave Flow for Clock Forwarding Modeling) </vt:lpstr>
      <vt:lpstr>Standard Initialization of AMI_Impulse Calls, Interaction With BIRD 204 (DQ_DQS Clock Forwarding) and BIRD 197 (DC_Offset)</vt:lpstr>
      <vt:lpstr>Next Steps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AMI ACCESSIBILITY</dc:title>
  <dc:creator>Barry Katz</dc:creator>
  <cp:keywords>Version 19.0</cp:keywords>
  <cp:lastModifiedBy>Walter Katz</cp:lastModifiedBy>
  <cp:revision>91</cp:revision>
  <cp:lastPrinted>2020-01-24T03:52:17Z</cp:lastPrinted>
  <dcterms:created xsi:type="dcterms:W3CDTF">2019-12-10T20:43:24Z</dcterms:created>
  <dcterms:modified xsi:type="dcterms:W3CDTF">2020-08-11T19:40:13Z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0x01010052E9E787271C7045AEFF8E58F0A8236E</vt:lpwstr>
  </property>
  <property fmtid="{D5CDD505-2E9C-101B-9397-08002B2CF9AE}" pid="4" name="Order">
    <vt:r8>47491500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ies>
</file>