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66" r:id="rId6"/>
    <p:sldId id="270" r:id="rId7"/>
    <p:sldId id="260" r:id="rId8"/>
    <p:sldId id="267" r:id="rId9"/>
    <p:sldId id="268" r:id="rId10"/>
    <p:sldId id="269" r:id="rId11"/>
    <p:sldId id="264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LaBonte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5EB1-9F0C-478B-A25E-002C0565075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BFAB-76F5-45E8-B907-A63597B5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9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2A1D-358C-4C24-A59D-A417F2419999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9879-57BE-49AD-82BB-9004217F6183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FFE7-C01C-436C-B9CA-2CCAA54B7D7D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5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A83C-F5E8-454C-9A96-85A76090DC6B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A044-7D94-4656-A159-4BA46BB8A16D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9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9250-A2C2-445C-AE1D-32BFC3F13200}" type="datetime1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9AC3-1BE6-4142-938F-37376AAC3065}" type="datetime1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9D0-2545-435E-BDEA-F1EE65D91C9F}" type="datetime1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A098-596E-459A-B9DF-FE7E883DF0A2}" type="datetime1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3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8D2-9540-49CE-9D12-0475CC2C0D4E}" type="datetime1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0364-1C64-40F0-826B-5F5AB6CA3F3C}" type="datetime1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0EDA-2E55-44FC-AF61-B3715B7D5667}" type="datetime1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1F00-4B14-4AA8-88FA-67342D483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9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 Terminal Mapping Figures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 Sep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383941" y="2286000"/>
            <a:ext cx="1885752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Cloud 32"/>
          <p:cNvSpPr/>
          <p:nvPr/>
        </p:nvSpPr>
        <p:spPr>
          <a:xfrm>
            <a:off x="5669493" y="2362200"/>
            <a:ext cx="12192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885752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2743200" y="2362200"/>
            <a:ext cx="12192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Subckt</a:t>
            </a:r>
            <a:r>
              <a:rPr lang="en-US" dirty="0"/>
              <a:t> 4 </a:t>
            </a:r>
            <a:r>
              <a:rPr lang="en-US" dirty="0" smtClean="0"/>
              <a:t>– Die</a:t>
            </a:r>
            <a:br>
              <a:rPr lang="en-US" dirty="0" smtClean="0"/>
            </a:br>
            <a:r>
              <a:rPr lang="en-US" dirty="0" err="1"/>
              <a:t>Subckt</a:t>
            </a:r>
            <a:r>
              <a:rPr lang="en-US" dirty="0"/>
              <a:t> 5 </a:t>
            </a:r>
            <a:r>
              <a:rPr lang="en-US" dirty="0" smtClean="0"/>
              <a:t>– Package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2493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3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/>
              <a:t>4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86000" y="22743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rgbClr val="C0000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386113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9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9693" y="2590800"/>
            <a:ext cx="164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 (4)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9693" y="4114800"/>
            <a:ext cx="13724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 (4)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69693" y="2286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9693" y="3810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667000" y="2470666"/>
            <a:ext cx="628452" cy="65353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704704" y="4553634"/>
            <a:ext cx="590748" cy="4755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667000" y="3429000"/>
            <a:ext cx="628452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667000" y="3273624"/>
            <a:ext cx="641965" cy="74369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8" idx="3"/>
          </p:cNvCxnSpPr>
          <p:nvPr/>
        </p:nvCxnSpPr>
        <p:spPr>
          <a:xfrm flipV="1">
            <a:off x="2587686" y="2470666"/>
            <a:ext cx="1298514" cy="4961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704704" y="4017320"/>
            <a:ext cx="1181496" cy="4668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477000" y="2775466"/>
            <a:ext cx="411693" cy="49815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400800" y="4267200"/>
            <a:ext cx="487893" cy="2864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ight Brace 111"/>
          <p:cNvSpPr/>
          <p:nvPr/>
        </p:nvSpPr>
        <p:spPr>
          <a:xfrm flipH="1">
            <a:off x="1371600" y="2514600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304800" y="275486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4" name="Right Brace 113"/>
          <p:cNvSpPr/>
          <p:nvPr/>
        </p:nvSpPr>
        <p:spPr>
          <a:xfrm flipH="1">
            <a:off x="1371600" y="4145339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4385607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892944" y="2362200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05000" y="32736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1905000" y="3962400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917056" y="48738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905000" y="28194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905000" y="4419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9061" y="5943600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Die1P1G2Sig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Pkg1P1G2Sig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5669493" y="2978497"/>
            <a:ext cx="609600" cy="29512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69493" y="2470666"/>
            <a:ext cx="1219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19335" y="3966091"/>
            <a:ext cx="1219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69493" y="4282143"/>
            <a:ext cx="559516" cy="215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338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3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/>
              <a:t>4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408646" y="1828800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Pads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1001" y="2286000"/>
            <a:ext cx="119294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 algn="ctr">
              <a:spcAft>
                <a:spcPts val="240"/>
              </a:spcAft>
            </a:pPr>
            <a:r>
              <a:rPr lang="en-US" dirty="0" err="1" smtClean="0">
                <a:solidFill>
                  <a:srgbClr val="C00000"/>
                </a:solidFill>
              </a:rPr>
              <a:t>VDD_pad</a:t>
            </a:r>
            <a:endParaRPr lang="en-US" dirty="0" smtClean="0">
              <a:solidFill>
                <a:srgbClr val="C00000"/>
              </a:solidFill>
            </a:endParaRPr>
          </a:p>
          <a:p>
            <a:pPr algn="ct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</a:p>
          <a:p>
            <a:pPr algn="ctr">
              <a:spcAft>
                <a:spcPts val="240"/>
              </a:spcAft>
            </a:pPr>
            <a:r>
              <a:rPr lang="en-US" dirty="0" err="1" smtClean="0"/>
              <a:t>VSS_pad</a:t>
            </a:r>
            <a:endParaRPr lang="en-US" dirty="0" smtClean="0"/>
          </a:p>
          <a:p>
            <a:pPr algn="ctr">
              <a:spcAft>
                <a:spcPts val="240"/>
              </a:spcAft>
            </a:pPr>
            <a:endParaRPr lang="en-US" dirty="0" smtClean="0"/>
          </a:p>
          <a:p>
            <a:pPr algn="ctr">
              <a:spcAft>
                <a:spcPts val="240"/>
              </a:spcAft>
            </a:pPr>
            <a:endParaRPr lang="en-US" dirty="0" smtClean="0"/>
          </a:p>
          <a:p>
            <a:pPr algn="ctr">
              <a:spcAft>
                <a:spcPts val="240"/>
              </a:spcAft>
            </a:pPr>
            <a:endParaRPr lang="en-US" dirty="0" smtClean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476625" y="2797433"/>
            <a:ext cx="409575" cy="3795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454042" y="4267200"/>
            <a:ext cx="432158" cy="230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1816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2667000" y="5498068"/>
            <a:ext cx="1403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Subckt</a:t>
            </a:r>
            <a:r>
              <a:rPr lang="en-US" dirty="0" smtClean="0">
                <a:solidFill>
                  <a:schemeClr val="accent1"/>
                </a:solidFill>
              </a:rPr>
              <a:t> 4, Die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38793" y="5486400"/>
            <a:ext cx="184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Subckt</a:t>
            </a:r>
            <a:r>
              <a:rPr lang="en-US" dirty="0" smtClean="0">
                <a:solidFill>
                  <a:schemeClr val="accent1"/>
                </a:solidFill>
              </a:rPr>
              <a:t> 5, Package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" name="Straight Connector 244"/>
          <p:cNvCxnSpPr/>
          <p:nvPr/>
        </p:nvCxnSpPr>
        <p:spPr>
          <a:xfrm>
            <a:off x="6056088" y="3124200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6056088" y="3730487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6256020" y="3657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6246876" y="3048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/>
          <p:nvPr/>
        </p:nvCxnSpPr>
        <p:spPr>
          <a:xfrm>
            <a:off x="6627876" y="3134139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6627876" y="3740426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6056088" y="1935480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056088" y="2541767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Circuit 4 &amp; 5 Connections, by </a:t>
            </a:r>
            <a:r>
              <a:rPr lang="en-US" sz="3200" dirty="0" err="1" smtClean="0"/>
              <a:t>pad_name</a:t>
            </a:r>
            <a:r>
              <a:rPr lang="en-US" sz="3200" dirty="0" smtClean="0"/>
              <a:t>, </a:t>
            </a:r>
            <a:r>
              <a:rPr lang="en-US" sz="3200" dirty="0" err="1" smtClean="0"/>
              <a:t>pin_name</a:t>
            </a:r>
            <a:r>
              <a:rPr lang="en-US" sz="3200" dirty="0" smtClean="0"/>
              <a:t> and </a:t>
            </a:r>
            <a:r>
              <a:rPr lang="en-US" sz="3200" dirty="0" err="1" smtClean="0"/>
              <a:t>signal_name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381000" y="1524000"/>
            <a:ext cx="3733800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(same [Pin] </a:t>
            </a:r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keyword as previous)</a:t>
            </a:r>
            <a:endParaRPr lang="en-US" sz="1200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[Die Supply Pads]</a:t>
            </a: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VDD_pad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VSS_pad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81000" y="2417232"/>
            <a:ext cx="3733800" cy="19261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(circuit 4)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VDD_pad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VSS_pad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33800" y="5358825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Die1P1G2Sig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Pkg1P1G2Sig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7570795" y="1914939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570795" y="34290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7570795" y="46482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/>
              <a:t>G1</a:t>
            </a:r>
          </a:p>
          <a:p>
            <a:pPr>
              <a:spcAft>
                <a:spcPts val="240"/>
              </a:spcAft>
            </a:pPr>
            <a:r>
              <a:rPr lang="en-US" dirty="0"/>
              <a:t>G2</a:t>
            </a:r>
          </a:p>
          <a:p>
            <a:pPr>
              <a:spcAft>
                <a:spcPts val="240"/>
              </a:spcAft>
            </a:pPr>
            <a:r>
              <a:rPr lang="en-US" dirty="0"/>
              <a:t>G3</a:t>
            </a:r>
          </a:p>
          <a:p>
            <a:pPr>
              <a:spcAft>
                <a:spcPts val="240"/>
              </a:spcAft>
            </a:pPr>
            <a:r>
              <a:rPr lang="en-US" dirty="0"/>
              <a:t>G4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A2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334344" y="1752600"/>
            <a:ext cx="761656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5638800" y="1752600"/>
            <a:ext cx="457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2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3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/>
              <a:t>4</a:t>
            </a:r>
            <a:endParaRPr lang="en-US" dirty="0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5334344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solidFill>
                  <a:srgbClr val="C0000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334344" y="332773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9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10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4961767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4962111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1" idx="6"/>
            <a:endCxn id="157" idx="1"/>
          </p:cNvCxnSpPr>
          <p:nvPr/>
        </p:nvCxnSpPr>
        <p:spPr>
          <a:xfrm>
            <a:off x="7793518" y="37338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7702078" y="36880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/>
          <p:cNvCxnSpPr>
            <a:stCxn id="173" idx="6"/>
            <a:endCxn id="158" idx="1"/>
          </p:cNvCxnSpPr>
          <p:nvPr/>
        </p:nvCxnSpPr>
        <p:spPr>
          <a:xfrm>
            <a:off x="7796185" y="40386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704745" y="3992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7702078" y="33963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>
            <a:endCxn id="179" idx="0"/>
          </p:cNvCxnSpPr>
          <p:nvPr/>
        </p:nvCxnSpPr>
        <p:spPr>
          <a:xfrm>
            <a:off x="7747798" y="34974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stCxn id="179" idx="6"/>
            <a:endCxn id="177" idx="1"/>
          </p:cNvCxnSpPr>
          <p:nvPr/>
        </p:nvCxnSpPr>
        <p:spPr>
          <a:xfrm>
            <a:off x="7796185" y="4343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/>
          <p:cNvSpPr/>
          <p:nvPr/>
        </p:nvSpPr>
        <p:spPr>
          <a:xfrm>
            <a:off x="7704745" y="4297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>
            <a:endCxn id="189" idx="1"/>
          </p:cNvCxnSpPr>
          <p:nvPr/>
        </p:nvCxnSpPr>
        <p:spPr>
          <a:xfrm>
            <a:off x="7580320" y="2209800"/>
            <a:ext cx="3444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84" idx="6"/>
            <a:endCxn id="180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Straight Connector 184"/>
          <p:cNvCxnSpPr>
            <a:stCxn id="186" idx="6"/>
            <a:endCxn id="181" idx="1"/>
          </p:cNvCxnSpPr>
          <p:nvPr/>
        </p:nvCxnSpPr>
        <p:spPr>
          <a:xfrm>
            <a:off x="7796185" y="2819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endCxn id="192" idx="0"/>
          </p:cNvCxnSpPr>
          <p:nvPr/>
        </p:nvCxnSpPr>
        <p:spPr>
          <a:xfrm>
            <a:off x="7747798" y="2278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/>
          <p:cNvCxnSpPr>
            <a:stCxn id="192" idx="6"/>
            <a:endCxn id="190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4778326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204" idx="6"/>
          </p:cNvCxnSpPr>
          <p:nvPr/>
        </p:nvCxnSpPr>
        <p:spPr>
          <a:xfrm>
            <a:off x="5176874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201" idx="6"/>
          </p:cNvCxnSpPr>
          <p:nvPr/>
        </p:nvCxnSpPr>
        <p:spPr>
          <a:xfrm>
            <a:off x="4961767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3886200" y="1623182"/>
            <a:ext cx="1290674" cy="1588532"/>
            <a:chOff x="4647856" y="1623182"/>
            <a:chExt cx="1290674" cy="1588532"/>
          </a:xfrm>
        </p:grpSpPr>
        <p:sp>
          <p:nvSpPr>
            <p:cNvPr id="197" name="Isosceles Triangle 196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8" name="Straight Connector 197"/>
            <p:cNvCxnSpPr>
              <a:endCxn id="197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2" name="Straight Connector 201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1" name="Straight Connector 210"/>
          <p:cNvCxnSpPr>
            <a:stCxn id="217" idx="6"/>
          </p:cNvCxnSpPr>
          <p:nvPr/>
        </p:nvCxnSpPr>
        <p:spPr>
          <a:xfrm>
            <a:off x="4962111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oup 211"/>
          <p:cNvGrpSpPr/>
          <p:nvPr/>
        </p:nvGrpSpPr>
        <p:grpSpPr>
          <a:xfrm>
            <a:off x="3886544" y="3212068"/>
            <a:ext cx="1290674" cy="1588532"/>
            <a:chOff x="4648200" y="3212068"/>
            <a:chExt cx="1290674" cy="1588532"/>
          </a:xfrm>
        </p:grpSpPr>
        <p:sp>
          <p:nvSpPr>
            <p:cNvPr id="213" name="Isosceles Triangle 212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>
              <a:endCxn id="213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Oval 215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Connector 217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Oval 219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Rectangle 226"/>
          <p:cNvSpPr/>
          <p:nvPr/>
        </p:nvSpPr>
        <p:spPr>
          <a:xfrm>
            <a:off x="6818664" y="1764268"/>
            <a:ext cx="761656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086256" y="1764268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3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6256020" y="246888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6246876" y="185928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Connector 233"/>
          <p:cNvCxnSpPr/>
          <p:nvPr/>
        </p:nvCxnSpPr>
        <p:spPr>
          <a:xfrm>
            <a:off x="6627876" y="1945419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627876" y="2551706"/>
            <a:ext cx="1907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6705600" y="1752600"/>
            <a:ext cx="457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7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381000" y="445196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(circuit 5)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VDD_pad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VSS_pad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5257800" y="4859565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Subckt</a:t>
            </a:r>
            <a:r>
              <a:rPr lang="en-US" dirty="0" smtClean="0">
                <a:solidFill>
                  <a:schemeClr val="accent1"/>
                </a:solidFill>
              </a:rPr>
              <a:t> 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705600" y="4876800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Subckt</a:t>
            </a:r>
            <a:r>
              <a:rPr lang="en-US" dirty="0" smtClean="0">
                <a:solidFill>
                  <a:schemeClr val="accent1"/>
                </a:solidFill>
              </a:rPr>
              <a:t> 5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64" name="Straight Connector 263"/>
          <p:cNvCxnSpPr/>
          <p:nvPr/>
        </p:nvCxnSpPr>
        <p:spPr>
          <a:xfrm>
            <a:off x="4777985" y="3502858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5176534" y="4495800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286000"/>
            <a:ext cx="41148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2819400" y="2362200"/>
            <a:ext cx="32766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Subckt</a:t>
            </a:r>
            <a:r>
              <a:rPr lang="en-US" dirty="0"/>
              <a:t> </a:t>
            </a:r>
            <a:r>
              <a:rPr lang="en-US" dirty="0" smtClean="0"/>
              <a:t>6 </a:t>
            </a:r>
            <a:r>
              <a:rPr lang="en-US" dirty="0" smtClean="0"/>
              <a:t>– Package + Die, </a:t>
            </a:r>
            <a:r>
              <a:rPr lang="en-US" dirty="0" smtClean="0"/>
              <a:t>Two Power Distribution Circuits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4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/>
              <a:t>5</a:t>
            </a: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6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62200" y="2362200"/>
            <a:ext cx="41870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8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11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/>
              <a:t>12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2590800"/>
            <a:ext cx="164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 </a:t>
            </a:r>
            <a:r>
              <a:rPr lang="en-US" dirty="0" smtClean="0">
                <a:solidFill>
                  <a:srgbClr val="C00000"/>
                </a:solidFill>
              </a:rPr>
              <a:t>(2)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4114800"/>
            <a:ext cx="13724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2286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667000" y="2590800"/>
            <a:ext cx="1580952" cy="6741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43200" y="4356556"/>
            <a:ext cx="1600200" cy="520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8" idx="3"/>
          </p:cNvCxnSpPr>
          <p:nvPr/>
        </p:nvCxnSpPr>
        <p:spPr>
          <a:xfrm flipV="1">
            <a:off x="2780904" y="2596640"/>
            <a:ext cx="3391296" cy="8581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780904" y="3951761"/>
            <a:ext cx="3391296" cy="53237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476552" y="2775470"/>
            <a:ext cx="1619448" cy="50410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572000" y="4547414"/>
            <a:ext cx="1524000" cy="329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914400" y="26670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888134" y="2359223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91340" y="29718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905000" y="2667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247952" y="2709534"/>
            <a:ext cx="324048" cy="2167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39061" y="6019800"/>
            <a:ext cx="6232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2895600"/>
            <a:ext cx="164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 </a:t>
            </a:r>
            <a:r>
              <a:rPr lang="en-US" dirty="0" smtClean="0">
                <a:solidFill>
                  <a:srgbClr val="C00000"/>
                </a:solidFill>
              </a:rPr>
              <a:t>(2)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77000" y="4431268"/>
            <a:ext cx="13724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388322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</a:t>
            </a:r>
            <a:r>
              <a:rPr lang="en-US" dirty="0" smtClean="0">
                <a:solidFill>
                  <a:schemeClr val="accent1"/>
                </a:solidFill>
              </a:rPr>
              <a:t>A2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134" y="3575446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91340" y="41880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3883223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667000" y="3137356"/>
            <a:ext cx="1600200" cy="520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3657600"/>
            <a:ext cx="1524000" cy="609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62448" y="3745468"/>
            <a:ext cx="1504752" cy="7386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72000" y="3077294"/>
            <a:ext cx="1543248" cy="140683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Subckt</a:t>
            </a:r>
            <a:r>
              <a:rPr lang="en-US" sz="3200" dirty="0"/>
              <a:t> </a:t>
            </a:r>
            <a:r>
              <a:rPr lang="en-US" sz="3200" dirty="0" smtClean="0"/>
              <a:t>6 </a:t>
            </a:r>
            <a:r>
              <a:rPr lang="en-US" sz="3200" dirty="0"/>
              <a:t>Connections, </a:t>
            </a:r>
            <a:r>
              <a:rPr lang="en-US" sz="3200" dirty="0" smtClean="0"/>
              <a:t>I/O by </a:t>
            </a:r>
            <a:r>
              <a:rPr lang="en-US" sz="3200" dirty="0" err="1" smtClean="0"/>
              <a:t>pin_name</a:t>
            </a:r>
            <a:r>
              <a:rPr lang="en-US" sz="3200" dirty="0" smtClean="0"/>
              <a:t>, </a:t>
            </a:r>
            <a:r>
              <a:rPr lang="en-US" sz="3200" dirty="0" smtClean="0"/>
              <a:t>POWER/GND by </a:t>
            </a:r>
            <a:r>
              <a:rPr lang="en-US" sz="3200" dirty="0" err="1" smtClean="0"/>
              <a:t>signal_name</a:t>
            </a:r>
            <a:r>
              <a:rPr lang="en-US" sz="3200" dirty="0" smtClean="0"/>
              <a:t> and </a:t>
            </a:r>
            <a:r>
              <a:rPr lang="en-US" sz="3200" dirty="0" err="1" smtClean="0"/>
              <a:t>bus_label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  <a:endParaRPr lang="en-US" dirty="0"/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A2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2954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VDD1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VDD1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VSS1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VSS1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VSS2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VSS2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/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5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6</a:t>
            </a:r>
            <a:endParaRPr lang="en-US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418704" cy="290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8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11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497303"/>
            <a:ext cx="373380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VDD1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VDDbus1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VSSbus1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VDDbus2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VSSbus2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Interconnect Model]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7620000" y="22098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8" idx="6"/>
            <a:endCxn id="102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endCxn id="103" idx="1"/>
          </p:cNvCxnSpPr>
          <p:nvPr/>
        </p:nvCxnSpPr>
        <p:spPr>
          <a:xfrm>
            <a:off x="7620000" y="2819400"/>
            <a:ext cx="3048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endCxn id="118" idx="0"/>
          </p:cNvCxnSpPr>
          <p:nvPr/>
        </p:nvCxnSpPr>
        <p:spPr>
          <a:xfrm>
            <a:off x="7747798" y="2278297"/>
            <a:ext cx="0" cy="1905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stCxn id="126" idx="6"/>
            <a:endCxn id="124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5539982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8" idx="6"/>
          </p:cNvCxnSpPr>
          <p:nvPr/>
        </p:nvCxnSpPr>
        <p:spPr>
          <a:xfrm>
            <a:off x="5938530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31" name="Isosceles Triangle 13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>
              <a:endCxn id="13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47" name="Isosceles Triangle 14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>
              <a:endCxn id="14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533400" y="28956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VSSbus1      VDDbus1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VSSbus2      VDDbus2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NC           VDDbus1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VDDbus1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VDDbus2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VDDbus2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VSSbus1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VSSbus1      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      VSSbus2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            VSSbus2      NC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7750465" y="2876800"/>
            <a:ext cx="0" cy="1905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620000" y="3738309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9" idx="6"/>
          </p:cNvCxnSpPr>
          <p:nvPr/>
        </p:nvCxnSpPr>
        <p:spPr>
          <a:xfrm>
            <a:off x="7793518" y="4043109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7702078" y="39973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7620000" y="4347909"/>
            <a:ext cx="3048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7704745" y="43021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02078" y="3705677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endCxn id="79" idx="0"/>
          </p:cNvCxnSpPr>
          <p:nvPr/>
        </p:nvCxnSpPr>
        <p:spPr>
          <a:xfrm>
            <a:off x="7747798" y="3806806"/>
            <a:ext cx="0" cy="1905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8" idx="6"/>
          </p:cNvCxnSpPr>
          <p:nvPr/>
        </p:nvCxnSpPr>
        <p:spPr>
          <a:xfrm>
            <a:off x="7796185" y="4652709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7704745" y="460698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7750465" y="4405309"/>
            <a:ext cx="0" cy="1905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20000" y="19050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0" y="34290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539985" y="3502858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943600" y="4495800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723426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742476" y="3997621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2362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Connected Pads</a:t>
            </a:r>
          </a:p>
          <a:p>
            <a:endParaRPr lang="en-US" dirty="0"/>
          </a:p>
          <a:p>
            <a:r>
              <a:rPr lang="en-US" dirty="0" smtClean="0"/>
              <a:t>Connected Pins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Shorted Pins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220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Subcircuit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 Connection</a:t>
            </a:r>
          </a:p>
          <a:p>
            <a:endParaRPr lang="en-US" dirty="0"/>
          </a:p>
          <a:p>
            <a:r>
              <a:rPr lang="en-US" dirty="0" smtClean="0"/>
              <a:t>Buffer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124" y="23622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8744" y="20574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7526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90600" y="1838739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2140226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2438400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5800" y="1600200"/>
            <a:ext cx="15240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019800" y="1867222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21336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24384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27432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1867222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21336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24384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67200" y="2743200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95400" y="3200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295400" y="3505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95400" y="3810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631809" y="3286539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1809" y="3588026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1809" y="3886200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295400" y="4648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95400" y="4953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4572000" y="3810000"/>
            <a:ext cx="1600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95800" y="1676400"/>
            <a:ext cx="457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562600" y="1676400"/>
            <a:ext cx="457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/>
              <a:t>B1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B4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4647856" y="4355068"/>
            <a:ext cx="1290674" cy="1588532"/>
            <a:chOff x="4647856" y="1623182"/>
            <a:chExt cx="1290674" cy="1588532"/>
          </a:xfrm>
        </p:grpSpPr>
        <p:sp>
          <p:nvSpPr>
            <p:cNvPr id="55" name="Isosceles Triangle 54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55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/>
          <p:nvPr/>
        </p:nvCxnSpPr>
        <p:spPr>
          <a:xfrm>
            <a:off x="631809" y="4734339"/>
            <a:ext cx="66359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066800" y="5035826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99744" y="4990106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295400" y="5257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1066800" y="5340626"/>
            <a:ext cx="228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999744" y="5294906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99744" y="4688619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80" idx="4"/>
            <a:endCxn id="79" idx="0"/>
          </p:cNvCxnSpPr>
          <p:nvPr/>
        </p:nvCxnSpPr>
        <p:spPr>
          <a:xfrm>
            <a:off x="1045464" y="4780059"/>
            <a:ext cx="0" cy="5148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loud 81"/>
          <p:cNvSpPr/>
          <p:nvPr/>
        </p:nvSpPr>
        <p:spPr>
          <a:xfrm>
            <a:off x="4975122" y="2057400"/>
            <a:ext cx="587478" cy="53340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286000"/>
            <a:ext cx="41148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2819400" y="2362200"/>
            <a:ext cx="32766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Subckt</a:t>
            </a:r>
            <a:r>
              <a:rPr lang="en-US" dirty="0" smtClean="0"/>
              <a:t> 1 – Package + Die, Each Pin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6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9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274332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11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12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86113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14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8676" y="3059668"/>
            <a:ext cx="133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3291" y="4507468"/>
            <a:ext cx="10615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2286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743200" y="2470666"/>
            <a:ext cx="1504752" cy="80593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780904" y="4587269"/>
            <a:ext cx="1467048" cy="4419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43200" y="3429000"/>
            <a:ext cx="1504752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743200" y="3429000"/>
            <a:ext cx="1504752" cy="58832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Brace 55"/>
          <p:cNvSpPr/>
          <p:nvPr/>
        </p:nvSpPr>
        <p:spPr>
          <a:xfrm>
            <a:off x="6553200" y="2775466"/>
            <a:ext cx="265476" cy="883861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6553200" y="4267200"/>
            <a:ext cx="265476" cy="88386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6661" y="5867400"/>
            <a:ext cx="7713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PkgDie4P4G2Sig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2 3 4 5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7 8 9 10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16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3" name="Straight Connector 72"/>
          <p:cNvCxnSpPr>
            <a:stCxn id="8" idx="3"/>
          </p:cNvCxnSpPr>
          <p:nvPr/>
        </p:nvCxnSpPr>
        <p:spPr>
          <a:xfrm flipV="1">
            <a:off x="2780904" y="2508768"/>
            <a:ext cx="3391296" cy="45806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780904" y="3951759"/>
            <a:ext cx="3391296" cy="60187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572000" y="2775469"/>
            <a:ext cx="1524000" cy="879217"/>
            <a:chOff x="4876800" y="2775469"/>
            <a:chExt cx="1219200" cy="879217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4876800" y="2775469"/>
              <a:ext cx="1219200" cy="38537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76800" y="3045085"/>
              <a:ext cx="1219200" cy="23151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4876800" y="3349886"/>
              <a:ext cx="1219200" cy="3955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876800" y="3543300"/>
              <a:ext cx="1219200" cy="11138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 flipV="1">
            <a:off x="4572000" y="4267199"/>
            <a:ext cx="1524000" cy="879217"/>
            <a:chOff x="4876800" y="2775469"/>
            <a:chExt cx="1219200" cy="879217"/>
          </a:xfrm>
        </p:grpSpPr>
        <p:cxnSp>
          <p:nvCxnSpPr>
            <p:cNvPr id="103" name="Straight Connector 102"/>
            <p:cNvCxnSpPr/>
            <p:nvPr/>
          </p:nvCxnSpPr>
          <p:spPr>
            <a:xfrm flipV="1">
              <a:off x="4876800" y="2775469"/>
              <a:ext cx="1219200" cy="3853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4876800" y="3045085"/>
              <a:ext cx="1219200" cy="2315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4876800" y="3349886"/>
              <a:ext cx="1219200" cy="395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876800" y="3543300"/>
              <a:ext cx="1219200" cy="1113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Right Brace 111"/>
          <p:cNvSpPr/>
          <p:nvPr/>
        </p:nvSpPr>
        <p:spPr>
          <a:xfrm flipH="1">
            <a:off x="1447800" y="2514600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381000" y="275486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4" name="Right Brace 113"/>
          <p:cNvSpPr/>
          <p:nvPr/>
        </p:nvSpPr>
        <p:spPr>
          <a:xfrm flipH="1">
            <a:off x="1447800" y="4145339"/>
            <a:ext cx="533400" cy="883861"/>
          </a:xfrm>
          <a:prstGeom prst="righ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81000" y="4385607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969144" y="2362200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981200" y="32736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1981200" y="3962400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993256" y="48738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981200" y="28194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981200" y="4419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247952" y="2709534"/>
            <a:ext cx="324048" cy="2167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570795" y="1914939"/>
            <a:ext cx="331796" cy="2733261"/>
            <a:chOff x="7570795" y="1914939"/>
            <a:chExt cx="331796" cy="273326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570795" y="19149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570795" y="22164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70795" y="25146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570795" y="28293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70795" y="31308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570795" y="34290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570795" y="37437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70795" y="4045226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70795" y="4353339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70795" y="4648200"/>
              <a:ext cx="33179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Subckt</a:t>
            </a:r>
            <a:r>
              <a:rPr lang="en-US" dirty="0"/>
              <a:t> 1 </a:t>
            </a:r>
            <a:r>
              <a:rPr lang="en-US" dirty="0" smtClean="0"/>
              <a:t>Connections, by </a:t>
            </a:r>
            <a:r>
              <a:rPr lang="en-US" dirty="0" err="1" smtClean="0"/>
              <a:t>pin_name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02591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02591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02591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02591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02591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02591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02591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02591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112" idx="6"/>
          </p:cNvCxnSpPr>
          <p:nvPr/>
        </p:nvCxnSpPr>
        <p:spPr>
          <a:xfrm>
            <a:off x="5539982" y="1915176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38800" y="2913071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3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14478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4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5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6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7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8</a:t>
            </a:r>
          </a:p>
          <a:p>
            <a:pPr algn="r">
              <a:spcAft>
                <a:spcPts val="240"/>
              </a:spcAft>
            </a:pPr>
            <a:r>
              <a:rPr lang="en-US" dirty="0" smtClean="0"/>
              <a:t>9</a:t>
            </a: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11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12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13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4187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14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15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3124200"/>
            <a:ext cx="3733800" cy="277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G3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09" name="Isosceles Triangle 108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endCxn id="109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Straight Connector 123"/>
          <p:cNvCxnSpPr>
            <a:stCxn id="131" idx="6"/>
          </p:cNvCxnSpPr>
          <p:nvPr/>
        </p:nvCxnSpPr>
        <p:spPr>
          <a:xfrm>
            <a:off x="5540326" y="3504062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639144" y="4495800"/>
            <a:ext cx="45719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2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28" name="Isosceles Triangle 127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>
              <a:endCxn id="128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7902591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902591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33400" y="5909846"/>
            <a:ext cx="7713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PkgDie4P4G2Sig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2 3 4 5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7 8 9 10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16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286000"/>
            <a:ext cx="41148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2819400" y="2362200"/>
            <a:ext cx="32766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Subckt</a:t>
            </a:r>
            <a:r>
              <a:rPr lang="en-US" dirty="0"/>
              <a:t> 2 </a:t>
            </a:r>
            <a:r>
              <a:rPr lang="en-US" dirty="0" smtClean="0"/>
              <a:t>– Package + Die, Merged Pins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3</a:t>
            </a: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/>
              <a:t>4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62200" y="2274332"/>
            <a:ext cx="301686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861137"/>
            <a:ext cx="30168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2590800"/>
            <a:ext cx="164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 (4)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4114800"/>
            <a:ext cx="13724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 (4)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2286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7000" y="38100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Signal pin A2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743200" y="3429000"/>
            <a:ext cx="150475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43200" y="3963888"/>
            <a:ext cx="1600200" cy="520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663886" y="2508769"/>
            <a:ext cx="3508314" cy="49529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780904" y="3951761"/>
            <a:ext cx="3391296" cy="53237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0" y="2775470"/>
            <a:ext cx="1524000" cy="5773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572000" y="4267199"/>
            <a:ext cx="1524000" cy="216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914400" y="281940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90600" y="4385607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Buffer A2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52600" y="3349823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PU(2)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63959" y="381000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PD(2)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981200" y="28194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981200" y="44196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sig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247952" y="2709534"/>
            <a:ext cx="324048" cy="2167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39061" y="6019800"/>
            <a:ext cx="487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Subckt</a:t>
            </a:r>
            <a:r>
              <a:rPr lang="en-US" sz="3200" dirty="0"/>
              <a:t> 2 Connections, </a:t>
            </a:r>
            <a:r>
              <a:rPr lang="en-US" sz="3200" dirty="0" smtClean="0"/>
              <a:t>I/O by </a:t>
            </a:r>
            <a:r>
              <a:rPr lang="en-US" sz="3200" dirty="0" err="1" smtClean="0"/>
              <a:t>pin_name</a:t>
            </a:r>
            <a:r>
              <a:rPr lang="en-US" sz="3200" dirty="0" smtClean="0"/>
              <a:t>, POWER/GND by </a:t>
            </a:r>
            <a:r>
              <a:rPr lang="en-US" sz="3200" dirty="0" err="1" smtClean="0"/>
              <a:t>bus_label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70795" y="1914939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70795" y="37338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70795" y="34290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A2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  <a:endParaRPr lang="en-US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3</a:t>
            </a: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6000" y="3327737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8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8768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" y="32004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      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9" name="Straight Connector 58"/>
          <p:cNvCxnSpPr>
            <a:stCxn id="60" idx="6"/>
            <a:endCxn id="20" idx="1"/>
          </p:cNvCxnSpPr>
          <p:nvPr/>
        </p:nvCxnSpPr>
        <p:spPr>
          <a:xfrm>
            <a:off x="7793518" y="4038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7702078" y="3992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2" idx="6"/>
            <a:endCxn id="21" idx="1"/>
          </p:cNvCxnSpPr>
          <p:nvPr/>
        </p:nvCxnSpPr>
        <p:spPr>
          <a:xfrm>
            <a:off x="7796185" y="4343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704745" y="4297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702078" y="3701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endCxn id="101" idx="0"/>
          </p:cNvCxnSpPr>
          <p:nvPr/>
        </p:nvCxnSpPr>
        <p:spPr>
          <a:xfrm>
            <a:off x="7747798" y="3802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101" idx="6"/>
            <a:endCxn id="99" idx="1"/>
          </p:cNvCxnSpPr>
          <p:nvPr/>
        </p:nvCxnSpPr>
        <p:spPr>
          <a:xfrm>
            <a:off x="7796185" y="4648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704745" y="4602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7620000" y="22098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8" idx="6"/>
            <a:endCxn id="102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20" idx="6"/>
            <a:endCxn id="103" idx="1"/>
          </p:cNvCxnSpPr>
          <p:nvPr/>
        </p:nvCxnSpPr>
        <p:spPr>
          <a:xfrm>
            <a:off x="7796185" y="2819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endCxn id="126" idx="0"/>
          </p:cNvCxnSpPr>
          <p:nvPr/>
        </p:nvCxnSpPr>
        <p:spPr>
          <a:xfrm>
            <a:off x="7747798" y="2278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stCxn id="126" idx="6"/>
            <a:endCxn id="124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5539982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8" idx="6"/>
          </p:cNvCxnSpPr>
          <p:nvPr/>
        </p:nvCxnSpPr>
        <p:spPr>
          <a:xfrm>
            <a:off x="5938530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5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31" name="Isosceles Triangle 13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>
              <a:endCxn id="13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5" name="Straight Connector 144"/>
          <p:cNvCxnSpPr>
            <a:stCxn id="151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Group 14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47" name="Isosceles Triangle 14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>
              <a:endCxn id="14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134" idx="4"/>
          </p:cNvCxnSpPr>
          <p:nvPr/>
        </p:nvCxnSpPr>
        <p:spPr>
          <a:xfrm flipH="1">
            <a:off x="5470528" y="1977129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5867399" y="2966525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809316" y="5105400"/>
            <a:ext cx="487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Subckt</a:t>
            </a:r>
            <a:r>
              <a:rPr lang="en-US" sz="3200" dirty="0"/>
              <a:t> 2 Connections, </a:t>
            </a:r>
            <a:r>
              <a:rPr lang="en-US" sz="3200" dirty="0" smtClean="0"/>
              <a:t>I/O by </a:t>
            </a:r>
            <a:r>
              <a:rPr lang="en-US" sz="3200" dirty="0" err="1" smtClean="0"/>
              <a:t>pin_name</a:t>
            </a:r>
            <a:r>
              <a:rPr lang="en-US" sz="3200" dirty="0" smtClean="0"/>
              <a:t>, POWER/GND by </a:t>
            </a:r>
            <a:r>
              <a:rPr lang="en-US" sz="3200" dirty="0" err="1" smtClean="0"/>
              <a:t>bus_label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/>
              <a:t>signal_name</a:t>
            </a:r>
            <a:endParaRPr lang="en-US" sz="3200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48768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VSS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A1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A2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9316" y="5105400"/>
            <a:ext cx="487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PkgDie1P1G2Sig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7570795" y="1914939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570795" y="37338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570795" y="34290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>
                <a:solidFill>
                  <a:srgbClr val="00B050"/>
                </a:solidFill>
              </a:rPr>
              <a:t>A2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  <a:endParaRPr lang="en-US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r>
              <a:rPr lang="en-US" dirty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3</a:t>
            </a: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4</a:t>
            </a: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5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096000" y="3327737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00B050"/>
                </a:solidFill>
              </a:rPr>
              <a:t>8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09" idx="6"/>
            <a:endCxn id="80" idx="1"/>
          </p:cNvCxnSpPr>
          <p:nvPr/>
        </p:nvCxnSpPr>
        <p:spPr>
          <a:xfrm>
            <a:off x="7793518" y="4038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7702078" y="3992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>
            <a:stCxn id="111" idx="6"/>
            <a:endCxn id="81" idx="1"/>
          </p:cNvCxnSpPr>
          <p:nvPr/>
        </p:nvCxnSpPr>
        <p:spPr>
          <a:xfrm>
            <a:off x="7796185" y="4343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704745" y="4297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702078" y="3701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>
            <a:endCxn id="117" idx="0"/>
          </p:cNvCxnSpPr>
          <p:nvPr/>
        </p:nvCxnSpPr>
        <p:spPr>
          <a:xfrm>
            <a:off x="7747798" y="3802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117" idx="6"/>
            <a:endCxn id="115" idx="1"/>
          </p:cNvCxnSpPr>
          <p:nvPr/>
        </p:nvCxnSpPr>
        <p:spPr>
          <a:xfrm>
            <a:off x="7796185" y="4648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7704745" y="4602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>
            <a:off x="7620000" y="22098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63" idx="6"/>
            <a:endCxn id="143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5" idx="6"/>
            <a:endCxn id="144" idx="1"/>
          </p:cNvCxnSpPr>
          <p:nvPr/>
        </p:nvCxnSpPr>
        <p:spPr>
          <a:xfrm>
            <a:off x="7796185" y="2819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>
            <a:endCxn id="171" idx="0"/>
          </p:cNvCxnSpPr>
          <p:nvPr/>
        </p:nvCxnSpPr>
        <p:spPr>
          <a:xfrm>
            <a:off x="7747798" y="2278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>
            <a:stCxn id="171" idx="6"/>
            <a:endCxn id="169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5539982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83" idx="6"/>
          </p:cNvCxnSpPr>
          <p:nvPr/>
        </p:nvCxnSpPr>
        <p:spPr>
          <a:xfrm>
            <a:off x="5938530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80" idx="6"/>
          </p:cNvCxnSpPr>
          <p:nvPr/>
        </p:nvCxnSpPr>
        <p:spPr>
          <a:xfrm>
            <a:off x="5723423" y="2400268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76" name="Isosceles Triangle 175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>
              <a:endCxn id="176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Oval 178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87" name="Straight Connector 186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8" name="Straight Connector 187"/>
          <p:cNvCxnSpPr>
            <a:stCxn id="194" idx="6"/>
          </p:cNvCxnSpPr>
          <p:nvPr/>
        </p:nvCxnSpPr>
        <p:spPr>
          <a:xfrm>
            <a:off x="5723767" y="3989154"/>
            <a:ext cx="37257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90" name="Isosceles Triangle 189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>
              <a:endCxn id="190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2" name="Straight Connector 201"/>
          <p:cNvCxnSpPr>
            <a:stCxn id="179" idx="4"/>
          </p:cNvCxnSpPr>
          <p:nvPr/>
        </p:nvCxnSpPr>
        <p:spPr>
          <a:xfrm flipH="1">
            <a:off x="5470528" y="1977129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5867399" y="2966525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7</a:t>
            </a:fld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533400" y="32004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P4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G1            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G2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      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G4          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NC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286000"/>
            <a:ext cx="41148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2819400" y="2362200"/>
            <a:ext cx="3276600" cy="288393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Subckt</a:t>
            </a:r>
            <a:r>
              <a:rPr lang="en-US" dirty="0"/>
              <a:t> 3 </a:t>
            </a:r>
            <a:r>
              <a:rPr lang="en-US" dirty="0" smtClean="0"/>
              <a:t>– Package + Die, Merged Pins, </a:t>
            </a:r>
            <a:r>
              <a:rPr lang="en-US" dirty="0"/>
              <a:t>Power/GND </a:t>
            </a:r>
            <a:r>
              <a:rPr lang="en-US" dirty="0" smtClean="0"/>
              <a:t>Only Model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C00000"/>
              </a:solidFill>
            </a:endParaRPr>
          </a:p>
          <a:p>
            <a:pPr algn="r">
              <a:spcAft>
                <a:spcPts val="240"/>
              </a:spcAft>
            </a:pPr>
            <a:endParaRPr lang="en-US" dirty="0" smtClean="0">
              <a:solidFill>
                <a:srgbClr val="00B050"/>
              </a:solidFill>
            </a:endParaRPr>
          </a:p>
          <a:p>
            <a:pPr algn="r">
              <a:spcAft>
                <a:spcPts val="240"/>
              </a:spcAft>
            </a:pPr>
            <a:r>
              <a:rPr lang="en-US" dirty="0" smtClean="0"/>
              <a:t>2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362200" y="22743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r>
              <a:rPr lang="en-US" dirty="0" smtClean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2590800"/>
            <a:ext cx="1645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POWER pins (4)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4114800"/>
            <a:ext cx="13724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GND pins (4)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743200" y="2470666"/>
            <a:ext cx="1504752" cy="80593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43200" y="3429000"/>
            <a:ext cx="1504752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86661" y="5867400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572000" y="2775470"/>
            <a:ext cx="1524000" cy="5773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572000" y="4267199"/>
            <a:ext cx="1524000" cy="216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752600" y="236220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PU(2)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52600" y="327362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PD(2)</a:t>
            </a:r>
            <a:endParaRPr lang="en-US" sz="1400" b="1" dirty="0"/>
          </a:p>
        </p:txBody>
      </p:sp>
      <p:sp>
        <p:nvSpPr>
          <p:cNvPr id="122" name="Rectangle 121"/>
          <p:cNvSpPr/>
          <p:nvPr/>
        </p:nvSpPr>
        <p:spPr>
          <a:xfrm>
            <a:off x="4247952" y="2709534"/>
            <a:ext cx="324048" cy="2167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Subckt</a:t>
            </a:r>
            <a:r>
              <a:rPr lang="en-US" sz="3200" dirty="0"/>
              <a:t> 3 Connections, </a:t>
            </a:r>
            <a:r>
              <a:rPr lang="en-US" sz="3200" dirty="0" smtClean="0"/>
              <a:t>Ideal I/O, POWER/GND by </a:t>
            </a:r>
            <a:r>
              <a:rPr lang="en-US" sz="3200" dirty="0" err="1" smtClean="0"/>
              <a:t>signal_name</a:t>
            </a:r>
            <a:r>
              <a:rPr lang="en-US" sz="3200" dirty="0" smtClean="0"/>
              <a:t> and </a:t>
            </a:r>
            <a:r>
              <a:rPr lang="en-US" sz="3200" dirty="0" err="1" smtClean="0"/>
              <a:t>bus_label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924800" y="1828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24800" y="3657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24800" y="3962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24800" y="4572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70795" y="3429000"/>
            <a:ext cx="35400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05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P1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P2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P3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P4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G1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G2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G3</a:t>
            </a:r>
          </a:p>
          <a:p>
            <a:pPr>
              <a:spcAft>
                <a:spcPts val="240"/>
              </a:spcAft>
            </a:pPr>
            <a:r>
              <a:rPr lang="en-US" dirty="0" smtClean="0"/>
              <a:t>G4</a:t>
            </a:r>
          </a:p>
          <a:p>
            <a:pPr>
              <a:spcAft>
                <a:spcPts val="240"/>
              </a:spcAft>
            </a:pPr>
            <a:r>
              <a:rPr lang="en-US" dirty="0" smtClean="0">
                <a:solidFill>
                  <a:srgbClr val="00B050"/>
                </a:solidFill>
              </a:rPr>
              <a:t>A2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1752600"/>
            <a:ext cx="152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3400" y="1524000"/>
            <a:ext cx="373380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[Pin]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model_name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A1      DQ1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     DQ2          DQ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P4      VDD          POWER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G1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G2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G3      VSS          GND</a:t>
            </a:r>
          </a:p>
          <a:p>
            <a:pPr>
              <a:lnSpc>
                <a:spcPts val="1100"/>
              </a:lnSpc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G4      VSS          GND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162800" y="1752600"/>
            <a:ext cx="4572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>
                <a:solidFill>
                  <a:srgbClr val="C00000"/>
                </a:solidFill>
              </a:rPr>
              <a:t>1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r>
              <a:rPr lang="en-US" dirty="0" smtClean="0"/>
              <a:t>2</a:t>
            </a:r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  <a:p>
            <a:pPr algn="r">
              <a:spcAft>
                <a:spcPts val="240"/>
              </a:spcAft>
            </a:pPr>
            <a:endParaRPr lang="en-US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6096000" y="1740932"/>
            <a:ext cx="3016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4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3400" y="4025617"/>
            <a:ext cx="3733800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[Begin Interconnect Model]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VDD</a:t>
            </a: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VSS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bus_label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cxnSp>
        <p:nvCxnSpPr>
          <p:cNvPr id="59" name="Straight Connector 58"/>
          <p:cNvCxnSpPr>
            <a:stCxn id="60" idx="6"/>
            <a:endCxn id="20" idx="1"/>
          </p:cNvCxnSpPr>
          <p:nvPr/>
        </p:nvCxnSpPr>
        <p:spPr>
          <a:xfrm>
            <a:off x="7793518" y="37338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7702078" y="36880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2" idx="6"/>
            <a:endCxn id="21" idx="1"/>
          </p:cNvCxnSpPr>
          <p:nvPr/>
        </p:nvCxnSpPr>
        <p:spPr>
          <a:xfrm>
            <a:off x="7796185" y="40386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704745" y="3992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702078" y="33963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endCxn id="101" idx="0"/>
          </p:cNvCxnSpPr>
          <p:nvPr/>
        </p:nvCxnSpPr>
        <p:spPr>
          <a:xfrm>
            <a:off x="7747798" y="34974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924800" y="33528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924800" y="4267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101" idx="6"/>
            <a:endCxn id="99" idx="1"/>
          </p:cNvCxnSpPr>
          <p:nvPr/>
        </p:nvCxnSpPr>
        <p:spPr>
          <a:xfrm>
            <a:off x="7796185" y="4343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704745" y="4297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924800" y="24384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924800" y="27432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7620000" y="2209800"/>
            <a:ext cx="3048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18" idx="6"/>
            <a:endCxn id="102" idx="1"/>
          </p:cNvCxnSpPr>
          <p:nvPr/>
        </p:nvCxnSpPr>
        <p:spPr>
          <a:xfrm>
            <a:off x="7793518" y="2514600"/>
            <a:ext cx="13128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702078" y="24688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20" idx="6"/>
            <a:endCxn id="103" idx="1"/>
          </p:cNvCxnSpPr>
          <p:nvPr/>
        </p:nvCxnSpPr>
        <p:spPr>
          <a:xfrm>
            <a:off x="7796185" y="28194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7704745" y="27736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702078" y="2177168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endCxn id="126" idx="0"/>
          </p:cNvCxnSpPr>
          <p:nvPr/>
        </p:nvCxnSpPr>
        <p:spPr>
          <a:xfrm>
            <a:off x="7747798" y="2278297"/>
            <a:ext cx="2667" cy="8001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924800" y="21336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924800" y="3048000"/>
            <a:ext cx="3810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stCxn id="126" idx="6"/>
            <a:endCxn id="124" idx="1"/>
          </p:cNvCxnSpPr>
          <p:nvPr/>
        </p:nvCxnSpPr>
        <p:spPr>
          <a:xfrm>
            <a:off x="7796185" y="3124200"/>
            <a:ext cx="1286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704745" y="3078480"/>
            <a:ext cx="91440" cy="914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5539982" y="1905000"/>
            <a:ext cx="556015" cy="23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38" idx="6"/>
          </p:cNvCxnSpPr>
          <p:nvPr/>
        </p:nvCxnSpPr>
        <p:spPr>
          <a:xfrm>
            <a:off x="5938530" y="2910139"/>
            <a:ext cx="15746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4647856" y="1623182"/>
            <a:ext cx="1290674" cy="1588532"/>
            <a:chOff x="4647856" y="1623182"/>
            <a:chExt cx="1290674" cy="1588532"/>
          </a:xfrm>
        </p:grpSpPr>
        <p:sp>
          <p:nvSpPr>
            <p:cNvPr id="131" name="Isosceles Triangle 130"/>
            <p:cNvSpPr/>
            <p:nvPr/>
          </p:nvSpPr>
          <p:spPr>
            <a:xfrm rot="5400000">
              <a:off x="4640787" y="1987915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>
              <a:endCxn id="131" idx="1"/>
            </p:cNvCxnSpPr>
            <p:nvPr/>
          </p:nvCxnSpPr>
          <p:spPr>
            <a:xfrm>
              <a:off x="5136409" y="1904646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136409" y="1915176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5401075" y="1853223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584516" y="2338315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149903" y="2647434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141435" y="2910139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>
              <a:off x="5799623" y="2848186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7856" y="16231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PU(A1)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656623" y="284238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PD(A1)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975122" y="2198787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A1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>
              <a:off x="5527366" y="2408735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648200" y="3212068"/>
            <a:ext cx="1290674" cy="1588532"/>
            <a:chOff x="4648200" y="3212068"/>
            <a:chExt cx="1290674" cy="1588532"/>
          </a:xfrm>
        </p:grpSpPr>
        <p:sp>
          <p:nvSpPr>
            <p:cNvPr id="147" name="Isosceles Triangle 146"/>
            <p:cNvSpPr/>
            <p:nvPr/>
          </p:nvSpPr>
          <p:spPr>
            <a:xfrm rot="5400000">
              <a:off x="4641131" y="3576801"/>
              <a:ext cx="991244" cy="824707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>
              <a:endCxn id="147" idx="1"/>
            </p:cNvCxnSpPr>
            <p:nvPr/>
          </p:nvCxnSpPr>
          <p:spPr>
            <a:xfrm>
              <a:off x="5136753" y="3493532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136753" y="3504062"/>
              <a:ext cx="259954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/>
            <p:cNvSpPr/>
            <p:nvPr/>
          </p:nvSpPr>
          <p:spPr>
            <a:xfrm>
              <a:off x="5401419" y="3442109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5584860" y="3927201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5150247" y="4236320"/>
              <a:ext cx="0" cy="2478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1779" y="4499025"/>
              <a:ext cx="65818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5799967" y="4437072"/>
              <a:ext cx="138907" cy="12390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48200" y="3212068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PU(A2)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656967" y="4431268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PD(A2)</a:t>
              </a:r>
              <a:endParaRPr lang="en-US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975466" y="3787673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A2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5527710" y="3997621"/>
              <a:ext cx="1143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134" idx="4"/>
          </p:cNvCxnSpPr>
          <p:nvPr/>
        </p:nvCxnSpPr>
        <p:spPr>
          <a:xfrm flipH="1">
            <a:off x="5470528" y="1977129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5867399" y="2966525"/>
            <a:ext cx="1" cy="15292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35" idx="6"/>
            <a:endCxn id="8" idx="1"/>
          </p:cNvCxnSpPr>
          <p:nvPr/>
        </p:nvCxnSpPr>
        <p:spPr>
          <a:xfrm flipV="1">
            <a:off x="5723423" y="1905000"/>
            <a:ext cx="2201377" cy="49526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51" idx="6"/>
            <a:endCxn id="26" idx="1"/>
          </p:cNvCxnSpPr>
          <p:nvPr/>
        </p:nvCxnSpPr>
        <p:spPr>
          <a:xfrm>
            <a:off x="5723767" y="3989154"/>
            <a:ext cx="2201033" cy="65904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495800" y="5654980"/>
            <a:ext cx="381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Tool connects signals as it would without interconnect model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332866" y="5034297"/>
            <a:ext cx="351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subckt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PkgDie1P1G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3400" y="3294474"/>
            <a:ext cx="3733800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[Pin Mapping]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pulldown_ref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pullup_ref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A1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100"/>
              </a:lnSpc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A2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VDDbus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VSSbus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1F00-4B14-4AA8-88FA-67342D483B2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410200"/>
            <a:ext cx="3686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Discussed 30 Sep 2015: This slide</a:t>
            </a:r>
          </a:p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should be replaced with one showing</a:t>
            </a:r>
          </a:p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separate [Pin] RLC circuits for I/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Os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1382</Words>
  <Application>Microsoft Office PowerPoint</Application>
  <PresentationFormat>On-screen Show (4:3)</PresentationFormat>
  <Paragraphs>593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Interconnect Terminal Mapping Figures</vt:lpstr>
      <vt:lpstr>Legend</vt:lpstr>
      <vt:lpstr>Subckt 1 – Package + Die, Each Pin</vt:lpstr>
      <vt:lpstr>Subckt 1 Connections, by pin_name</vt:lpstr>
      <vt:lpstr>Subckt 2 – Package + Die, Merged Pins</vt:lpstr>
      <vt:lpstr>Subckt 2 Connections, I/O by pin_name, POWER/GND by bus_label</vt:lpstr>
      <vt:lpstr>Subckt 2 Connections, I/O by pin_name, POWER/GND by bus_label and signal_name</vt:lpstr>
      <vt:lpstr>Subckt 3 – Package + Die, Merged Pins, Power/GND Only Model</vt:lpstr>
      <vt:lpstr>Subckt 3 Connections, Ideal I/O, POWER/GND by signal_name and bus_label</vt:lpstr>
      <vt:lpstr>Subckt 4 – Die Subckt 5 – Package</vt:lpstr>
      <vt:lpstr>Circuit 4 &amp; 5 Connections, by pad_name, pin_name and signal_name</vt:lpstr>
      <vt:lpstr>Subckt 6 – Package + Die, Two Power Distribution Circuits</vt:lpstr>
      <vt:lpstr>Subckt 6 Connections, I/O by pin_name, POWER/GND by signal_name and bus_label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118</cp:revision>
  <dcterms:created xsi:type="dcterms:W3CDTF">2015-09-23T02:06:54Z</dcterms:created>
  <dcterms:modified xsi:type="dcterms:W3CDTF">2015-09-30T18:27:01Z</dcterms:modified>
</cp:coreProperties>
</file>