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8" r:id="rId6"/>
  </p:sldMasterIdLst>
  <p:notesMasterIdLst>
    <p:notesMasterId r:id="rId23"/>
  </p:notesMasterIdLst>
  <p:handoutMasterIdLst>
    <p:handoutMasterId r:id="rId24"/>
  </p:handoutMasterIdLst>
  <p:sldIdLst>
    <p:sldId id="679" r:id="rId7"/>
    <p:sldId id="689" r:id="rId8"/>
    <p:sldId id="695" r:id="rId9"/>
    <p:sldId id="683" r:id="rId10"/>
    <p:sldId id="691" r:id="rId11"/>
    <p:sldId id="680" r:id="rId12"/>
    <p:sldId id="684" r:id="rId13"/>
    <p:sldId id="686" r:id="rId14"/>
    <p:sldId id="687" r:id="rId15"/>
    <p:sldId id="692" r:id="rId16"/>
    <p:sldId id="693" r:id="rId17"/>
    <p:sldId id="694" r:id="rId18"/>
    <p:sldId id="690" r:id="rId19"/>
    <p:sldId id="688" r:id="rId20"/>
    <p:sldId id="681" r:id="rId21"/>
    <p:sldId id="682" r:id="rId22"/>
  </p:sldIdLst>
  <p:sldSz cx="9144000" cy="6858000" type="screen4x3"/>
  <p:notesSz cx="7010400" cy="9296400"/>
  <p:defaultTextStyle>
    <a:defPPr>
      <a:defRPr lang="en-US"/>
    </a:defPPr>
    <a:lvl1pPr algn="ctr" rtl="0" fontAlgn="base">
      <a:spcBef>
        <a:spcPct val="0"/>
      </a:spcBef>
      <a:spcAft>
        <a:spcPct val="0"/>
      </a:spcAft>
      <a:defRPr sz="1000" kern="1200">
        <a:solidFill>
          <a:schemeClr val="tx1"/>
        </a:solidFill>
        <a:latin typeface="Verdana" pitchFamily="34" charset="0"/>
        <a:ea typeface="宋体" pitchFamily="2" charset="-122"/>
        <a:cs typeface="+mn-cs"/>
      </a:defRPr>
    </a:lvl1pPr>
    <a:lvl2pPr marL="457200" algn="ctr" rtl="0" fontAlgn="base">
      <a:spcBef>
        <a:spcPct val="0"/>
      </a:spcBef>
      <a:spcAft>
        <a:spcPct val="0"/>
      </a:spcAft>
      <a:defRPr sz="1000" kern="1200">
        <a:solidFill>
          <a:schemeClr val="tx1"/>
        </a:solidFill>
        <a:latin typeface="Verdana" pitchFamily="34" charset="0"/>
        <a:ea typeface="宋体" pitchFamily="2" charset="-122"/>
        <a:cs typeface="+mn-cs"/>
      </a:defRPr>
    </a:lvl2pPr>
    <a:lvl3pPr marL="914400" algn="ctr" rtl="0" fontAlgn="base">
      <a:spcBef>
        <a:spcPct val="0"/>
      </a:spcBef>
      <a:spcAft>
        <a:spcPct val="0"/>
      </a:spcAft>
      <a:defRPr sz="1000" kern="1200">
        <a:solidFill>
          <a:schemeClr val="tx1"/>
        </a:solidFill>
        <a:latin typeface="Verdana" pitchFamily="34" charset="0"/>
        <a:ea typeface="宋体" pitchFamily="2" charset="-122"/>
        <a:cs typeface="+mn-cs"/>
      </a:defRPr>
    </a:lvl3pPr>
    <a:lvl4pPr marL="1371600" algn="ctr" rtl="0" fontAlgn="base">
      <a:spcBef>
        <a:spcPct val="0"/>
      </a:spcBef>
      <a:spcAft>
        <a:spcPct val="0"/>
      </a:spcAft>
      <a:defRPr sz="1000" kern="1200">
        <a:solidFill>
          <a:schemeClr val="tx1"/>
        </a:solidFill>
        <a:latin typeface="Verdana" pitchFamily="34" charset="0"/>
        <a:ea typeface="宋体" pitchFamily="2" charset="-122"/>
        <a:cs typeface="+mn-cs"/>
      </a:defRPr>
    </a:lvl4pPr>
    <a:lvl5pPr marL="1828800" algn="ctr" rtl="0" fontAlgn="base">
      <a:spcBef>
        <a:spcPct val="0"/>
      </a:spcBef>
      <a:spcAft>
        <a:spcPct val="0"/>
      </a:spcAft>
      <a:defRPr sz="1000" kern="1200">
        <a:solidFill>
          <a:schemeClr val="tx1"/>
        </a:solidFill>
        <a:latin typeface="Verdana" pitchFamily="34" charset="0"/>
        <a:ea typeface="宋体" pitchFamily="2" charset="-122"/>
        <a:cs typeface="+mn-cs"/>
      </a:defRPr>
    </a:lvl5pPr>
    <a:lvl6pPr marL="2286000" algn="l" defTabSz="914400" rtl="0" eaLnBrk="1" latinLnBrk="0" hangingPunct="1">
      <a:defRPr sz="1000" kern="1200">
        <a:solidFill>
          <a:schemeClr val="tx1"/>
        </a:solidFill>
        <a:latin typeface="Verdana" pitchFamily="34" charset="0"/>
        <a:ea typeface="宋体" pitchFamily="2" charset="-122"/>
        <a:cs typeface="+mn-cs"/>
      </a:defRPr>
    </a:lvl6pPr>
    <a:lvl7pPr marL="2743200" algn="l" defTabSz="914400" rtl="0" eaLnBrk="1" latinLnBrk="0" hangingPunct="1">
      <a:defRPr sz="1000" kern="1200">
        <a:solidFill>
          <a:schemeClr val="tx1"/>
        </a:solidFill>
        <a:latin typeface="Verdana" pitchFamily="34" charset="0"/>
        <a:ea typeface="宋体" pitchFamily="2" charset="-122"/>
        <a:cs typeface="+mn-cs"/>
      </a:defRPr>
    </a:lvl7pPr>
    <a:lvl8pPr marL="3200400" algn="l" defTabSz="914400" rtl="0" eaLnBrk="1" latinLnBrk="0" hangingPunct="1">
      <a:defRPr sz="1000" kern="1200">
        <a:solidFill>
          <a:schemeClr val="tx1"/>
        </a:solidFill>
        <a:latin typeface="Verdana" pitchFamily="34" charset="0"/>
        <a:ea typeface="宋体" pitchFamily="2" charset="-122"/>
        <a:cs typeface="+mn-cs"/>
      </a:defRPr>
    </a:lvl8pPr>
    <a:lvl9pPr marL="3657600" algn="l" defTabSz="914400" rtl="0" eaLnBrk="1" latinLnBrk="0" hangingPunct="1">
      <a:defRPr sz="1000" kern="1200">
        <a:solidFill>
          <a:schemeClr val="tx1"/>
        </a:solidFill>
        <a:latin typeface="Verdana" pitchFamily="34" charset="0"/>
        <a:ea typeface="宋体" pitchFamily="2" charset="-122"/>
        <a:cs typeface="+mn-cs"/>
      </a:defRPr>
    </a:lvl9pPr>
  </p:defaultTextStyle>
  <p:extLst>
    <p:ext uri="{EFAFB233-063F-42B5-8137-9DF3F51BA10A}">
      <p15:sldGuideLst xmlns="" xmlns:p15="http://schemas.microsoft.com/office/powerpoint/2012/main">
        <p15:guide id="1" orient="horz" pos="2496" userDrawn="1">
          <p15:clr>
            <a:srgbClr val="A4A3A4"/>
          </p15:clr>
        </p15:guide>
        <p15:guide id="2" pos="656">
          <p15:clr>
            <a:srgbClr val="A4A3A4"/>
          </p15:clr>
        </p15:guide>
      </p15:sldGuideLst>
    </p:ext>
    <p:ext uri="{2D200454-40CA-4A62-9FC3-DE9A4176ACB9}">
      <p15:notesGuideLst xmlns="" xmlns:p15="http://schemas.microsoft.com/office/powerpoint/2012/main">
        <p15:guide id="1" orient="horz" pos="292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BLADES" initials="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00"/>
    <a:srgbClr val="FFFF00"/>
    <a:srgbClr val="000000"/>
    <a:srgbClr val="98ACCE"/>
    <a:srgbClr val="C5C5C5"/>
    <a:srgbClr val="DFEBED"/>
    <a:srgbClr val="D9EDEF"/>
    <a:srgbClr val="6B6B6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4" autoAdjust="0"/>
    <p:restoredTop sz="86410" autoAdjust="0"/>
  </p:normalViewPr>
  <p:slideViewPr>
    <p:cSldViewPr snapToGrid="0">
      <p:cViewPr varScale="1">
        <p:scale>
          <a:sx n="131" d="100"/>
          <a:sy n="131" d="100"/>
        </p:scale>
        <p:origin x="-1056" y="-96"/>
      </p:cViewPr>
      <p:guideLst>
        <p:guide orient="horz" pos="2496"/>
        <p:guide pos="6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p:cViewPr varScale="1">
        <p:scale>
          <a:sx n="68" d="100"/>
          <a:sy n="68" d="100"/>
        </p:scale>
        <p:origin x="3234" y="84"/>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l" defTabSz="911699">
              <a:defRPr sz="1200">
                <a:latin typeface="Arial" charset="0"/>
                <a:ea typeface="SimSun" pitchFamily="2" charset="-122"/>
                <a:cs typeface="+mn-cs"/>
              </a:defRPr>
            </a:lvl1pPr>
          </a:lstStyle>
          <a:p>
            <a:pPr>
              <a:defRPr/>
            </a:pPr>
            <a:endParaRPr lang="en-US" altLang="zh-CN" dirty="0"/>
          </a:p>
        </p:txBody>
      </p:sp>
      <p:sp>
        <p:nvSpPr>
          <p:cNvPr id="126979" name="Rectangle 3"/>
          <p:cNvSpPr>
            <a:spLocks noGrp="1" noChangeArrowheads="1"/>
          </p:cNvSpPr>
          <p:nvPr>
            <p:ph type="dt" sz="quarter" idx="1"/>
          </p:nvPr>
        </p:nvSpPr>
        <p:spPr bwMode="auto">
          <a:xfrm>
            <a:off x="3972032" y="1"/>
            <a:ext cx="3036778" cy="464186"/>
          </a:xfrm>
          <a:prstGeom prst="rect">
            <a:avLst/>
          </a:prstGeom>
          <a:noFill/>
          <a:ln w="9525">
            <a:noFill/>
            <a:miter lim="800000"/>
            <a:headEnd/>
            <a:tailEnd/>
          </a:ln>
          <a:effectLst/>
        </p:spPr>
        <p:txBody>
          <a:bodyPr vert="horz" wrap="square" lIns="91056" tIns="45527" rIns="91056" bIns="45527" numCol="1" anchor="t" anchorCtr="0" compatLnSpc="1">
            <a:prstTxWarp prst="textNoShape">
              <a:avLst/>
            </a:prstTxWarp>
          </a:bodyPr>
          <a:lstStyle>
            <a:lvl1pPr algn="r" defTabSz="911699">
              <a:defRPr sz="1200">
                <a:latin typeface="Arial" charset="0"/>
                <a:ea typeface="SimSun" pitchFamily="2" charset="-122"/>
                <a:cs typeface="+mn-cs"/>
              </a:defRPr>
            </a:lvl1pPr>
          </a:lstStyle>
          <a:p>
            <a:pPr>
              <a:defRPr/>
            </a:pPr>
            <a:endParaRPr lang="en-US" altLang="zh-CN" dirty="0"/>
          </a:p>
        </p:txBody>
      </p:sp>
      <p:sp>
        <p:nvSpPr>
          <p:cNvPr id="126980" name="Rectangle 4"/>
          <p:cNvSpPr>
            <a:spLocks noGrp="1" noChangeArrowheads="1"/>
          </p:cNvSpPr>
          <p:nvPr>
            <p:ph type="ftr" sz="quarter" idx="2"/>
          </p:nvPr>
        </p:nvSpPr>
        <p:spPr bwMode="auto">
          <a:xfrm>
            <a:off x="1"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l" defTabSz="911699">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26981" name="Rectangle 5"/>
          <p:cNvSpPr>
            <a:spLocks noGrp="1" noChangeArrowheads="1"/>
          </p:cNvSpPr>
          <p:nvPr>
            <p:ph type="sldNum" sz="quarter" idx="3"/>
          </p:nvPr>
        </p:nvSpPr>
        <p:spPr bwMode="auto">
          <a:xfrm>
            <a:off x="3972032" y="8830628"/>
            <a:ext cx="3036778" cy="464186"/>
          </a:xfrm>
          <a:prstGeom prst="rect">
            <a:avLst/>
          </a:prstGeom>
          <a:noFill/>
          <a:ln w="9525">
            <a:noFill/>
            <a:miter lim="800000"/>
            <a:headEnd/>
            <a:tailEnd/>
          </a:ln>
          <a:effectLst/>
        </p:spPr>
        <p:txBody>
          <a:bodyPr vert="horz" wrap="square" lIns="91056" tIns="45527" rIns="91056" bIns="45527" numCol="1" anchor="b" anchorCtr="0" compatLnSpc="1">
            <a:prstTxWarp prst="textNoShape">
              <a:avLst/>
            </a:prstTxWarp>
          </a:bodyPr>
          <a:lstStyle>
            <a:lvl1pPr algn="r" defTabSz="911699">
              <a:defRPr sz="1200">
                <a:latin typeface="Arial" charset="0"/>
                <a:ea typeface="SimSun" pitchFamily="2" charset="-122"/>
                <a:cs typeface="+mn-cs"/>
              </a:defRPr>
            </a:lvl1pPr>
          </a:lstStyle>
          <a:p>
            <a:pPr>
              <a:defRPr/>
            </a:pPr>
            <a:fld id="{856D5BF5-5745-4587-9005-559ADA030DB6}" type="slidenum">
              <a:rPr lang="zh-CN" altLang="en-US"/>
              <a:pPr>
                <a:defRPr/>
              </a:pPr>
              <a:t>‹#›</a:t>
            </a:fld>
            <a:endParaRPr lang="en-US" altLang="zh-CN" dirty="0"/>
          </a:p>
        </p:txBody>
      </p:sp>
    </p:spTree>
    <p:extLst>
      <p:ext uri="{BB962C8B-B14F-4D97-AF65-F5344CB8AC3E}">
        <p14:creationId xmlns:p14="http://schemas.microsoft.com/office/powerpoint/2010/main" val="81579822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l" defTabSz="926196">
              <a:defRPr sz="1200">
                <a:latin typeface="Arial" charset="0"/>
                <a:ea typeface="SimSun" pitchFamily="2" charset="-122"/>
                <a:cs typeface="+mn-cs"/>
              </a:defRPr>
            </a:lvl1pPr>
          </a:lstStyle>
          <a:p>
            <a:pPr>
              <a:defRPr/>
            </a:pPr>
            <a:endParaRPr lang="en-US" altLang="zh-CN" dirty="0"/>
          </a:p>
        </p:txBody>
      </p:sp>
      <p:sp>
        <p:nvSpPr>
          <p:cNvPr id="10243" name="Rectangle 3"/>
          <p:cNvSpPr>
            <a:spLocks noGrp="1" noChangeArrowheads="1"/>
          </p:cNvSpPr>
          <p:nvPr>
            <p:ph type="dt" idx="1"/>
          </p:nvPr>
        </p:nvSpPr>
        <p:spPr bwMode="auto">
          <a:xfrm>
            <a:off x="3972032" y="1"/>
            <a:ext cx="3036778" cy="464186"/>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lvl1pPr algn="r" defTabSz="926196">
              <a:defRPr sz="1200">
                <a:latin typeface="Arial" charset="0"/>
                <a:ea typeface="SimSun" pitchFamily="2" charset="-122"/>
                <a:cs typeface="+mn-cs"/>
              </a:defRPr>
            </a:lvl1pPr>
          </a:lstStyle>
          <a:p>
            <a:pPr>
              <a:defRPr/>
            </a:pPr>
            <a:endParaRPr lang="en-US" altLang="zh-CN" dirty="0"/>
          </a:p>
        </p:txBody>
      </p:sp>
      <p:sp>
        <p:nvSpPr>
          <p:cNvPr id="4198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2635" y="4416112"/>
            <a:ext cx="5605134" cy="4182427"/>
          </a:xfrm>
          <a:prstGeom prst="rect">
            <a:avLst/>
          </a:prstGeom>
          <a:noFill/>
          <a:ln w="9525">
            <a:noFill/>
            <a:miter lim="800000"/>
            <a:headEnd/>
            <a:tailEnd/>
          </a:ln>
          <a:effectLst/>
        </p:spPr>
        <p:txBody>
          <a:bodyPr vert="horz" wrap="square" lIns="92640" tIns="46319" rIns="92640" bIns="46319"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10246" name="Rectangle 6"/>
          <p:cNvSpPr>
            <a:spLocks noGrp="1" noChangeArrowheads="1"/>
          </p:cNvSpPr>
          <p:nvPr>
            <p:ph type="ftr" sz="quarter" idx="4"/>
          </p:nvPr>
        </p:nvSpPr>
        <p:spPr bwMode="auto">
          <a:xfrm>
            <a:off x="1"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l" defTabSz="926196">
              <a:defRPr sz="1200">
                <a:latin typeface="Arial" charset="0"/>
                <a:ea typeface="SimSun" pitchFamily="2" charset="-122"/>
                <a:cs typeface="+mn-cs"/>
              </a:defRPr>
            </a:lvl1pPr>
          </a:lstStyle>
          <a:p>
            <a:pPr>
              <a:defRPr/>
            </a:pPr>
            <a:r>
              <a:rPr lang="en-US" altLang="zh-CN" dirty="0" smtClean="0"/>
              <a:t>July 2012</a:t>
            </a:r>
            <a:endParaRPr lang="en-US" altLang="zh-CN" dirty="0"/>
          </a:p>
        </p:txBody>
      </p:sp>
      <p:sp>
        <p:nvSpPr>
          <p:cNvPr id="10247" name="Rectangle 7"/>
          <p:cNvSpPr>
            <a:spLocks noGrp="1" noChangeArrowheads="1"/>
          </p:cNvSpPr>
          <p:nvPr>
            <p:ph type="sldNum" sz="quarter" idx="5"/>
          </p:nvPr>
        </p:nvSpPr>
        <p:spPr bwMode="auto">
          <a:xfrm>
            <a:off x="3972032" y="8830628"/>
            <a:ext cx="3036778" cy="464186"/>
          </a:xfrm>
          <a:prstGeom prst="rect">
            <a:avLst/>
          </a:prstGeom>
          <a:noFill/>
          <a:ln w="9525">
            <a:noFill/>
            <a:miter lim="800000"/>
            <a:headEnd/>
            <a:tailEnd/>
          </a:ln>
          <a:effectLst/>
        </p:spPr>
        <p:txBody>
          <a:bodyPr vert="horz" wrap="square" lIns="92640" tIns="46319" rIns="92640" bIns="46319" numCol="1" anchor="b" anchorCtr="0" compatLnSpc="1">
            <a:prstTxWarp prst="textNoShape">
              <a:avLst/>
            </a:prstTxWarp>
          </a:bodyPr>
          <a:lstStyle>
            <a:lvl1pPr algn="r" defTabSz="926196">
              <a:defRPr sz="1200">
                <a:latin typeface="Arial" charset="0"/>
                <a:ea typeface="SimSun" pitchFamily="2" charset="-122"/>
                <a:cs typeface="+mn-cs"/>
              </a:defRPr>
            </a:lvl1pPr>
          </a:lstStyle>
          <a:p>
            <a:pPr>
              <a:defRPr/>
            </a:pPr>
            <a:fld id="{4727DCC2-ABBE-4883-AF80-572D74472452}" type="slidenum">
              <a:rPr lang="zh-CN" altLang="en-US"/>
              <a:pPr>
                <a:defRPr/>
              </a:pPr>
              <a:t>‹#›</a:t>
            </a:fld>
            <a:endParaRPr lang="en-US" altLang="zh-CN" dirty="0"/>
          </a:p>
        </p:txBody>
      </p:sp>
    </p:spTree>
    <p:extLst>
      <p:ext uri="{BB962C8B-B14F-4D97-AF65-F5344CB8AC3E}">
        <p14:creationId xmlns:p14="http://schemas.microsoft.com/office/powerpoint/2010/main" val="1477081280"/>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ntel_white"/>
          <p:cNvPicPr>
            <a:picLocks noChangeAspect="1" noChangeArrowheads="1"/>
          </p:cNvPicPr>
          <p:nvPr/>
        </p:nvPicPr>
        <p:blipFill>
          <a:blip r:embed="rId2" cstate="print"/>
          <a:srcRect/>
          <a:stretch>
            <a:fillRect/>
          </a:stretch>
        </p:blipFill>
        <p:spPr bwMode="auto">
          <a:xfrm>
            <a:off x="7396163" y="538163"/>
            <a:ext cx="1290637" cy="862012"/>
          </a:xfrm>
          <a:prstGeom prst="rect">
            <a:avLst/>
          </a:prstGeom>
          <a:noFill/>
          <a:ln w="9525">
            <a:noFill/>
            <a:miter lim="800000"/>
            <a:headEnd/>
            <a:tailEnd/>
          </a:ln>
        </p:spPr>
      </p:pic>
      <p:sp>
        <p:nvSpPr>
          <p:cNvPr id="424963" name="Rectangle 3"/>
          <p:cNvSpPr>
            <a:spLocks noGrp="1" noChangeArrowheads="1"/>
          </p:cNvSpPr>
          <p:nvPr>
            <p:ph type="ctrTitle"/>
          </p:nvPr>
        </p:nvSpPr>
        <p:spPr>
          <a:xfrm>
            <a:off x="2420938" y="3651250"/>
            <a:ext cx="6265862" cy="457200"/>
          </a:xfrm>
        </p:spPr>
        <p:txBody>
          <a:bodyPr wrap="none" anchor="b">
            <a:spAutoFit/>
          </a:bodyPr>
          <a:lstStyle>
            <a:lvl1pPr algn="r">
              <a:defRPr sz="3000">
                <a:solidFill>
                  <a:srgbClr val="FFFFFF"/>
                </a:solidFill>
              </a:defRPr>
            </a:lvl1pPr>
          </a:lstStyle>
          <a:p>
            <a:r>
              <a:rPr lang="en-US" altLang="zh-CN"/>
              <a:t>Click to edit Master title style</a:t>
            </a:r>
          </a:p>
        </p:txBody>
      </p:sp>
      <p:sp>
        <p:nvSpPr>
          <p:cNvPr id="424964" name="Rectangle 4"/>
          <p:cNvSpPr>
            <a:spLocks noGrp="1" noChangeArrowheads="1"/>
          </p:cNvSpPr>
          <p:nvPr>
            <p:ph type="subTitle" idx="1"/>
          </p:nvPr>
        </p:nvSpPr>
        <p:spPr>
          <a:xfrm>
            <a:off x="2406650" y="4478338"/>
            <a:ext cx="6280150" cy="457200"/>
          </a:xfrm>
        </p:spPr>
        <p:txBody>
          <a:bodyPr wrap="none">
            <a:spAutoFit/>
          </a:bodyPr>
          <a:lstStyle>
            <a:lvl1pPr algn="r">
              <a:defRPr sz="3000">
                <a:solidFill>
                  <a:srgbClr val="FFFFFF"/>
                </a:solidFill>
              </a:defRPr>
            </a:lvl1pPr>
          </a:lstStyle>
          <a:p>
            <a:r>
              <a:rPr lang="en-US" altLang="zh-CN"/>
              <a:t>Click to edit Master subtitle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D4408428-AFD0-4FEC-8B26-21136D7E4E1E}"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73050"/>
            <a:ext cx="2058987" cy="5441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3050"/>
            <a:ext cx="6026150" cy="5441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1E116F7F-513F-44AE-B0B1-4C34176CB901}"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2BF0D66C-1599-465C-8863-DA21E277C360}"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5" name="Rectangle 7"/>
          <p:cNvSpPr>
            <a:spLocks noGrp="1" noChangeArrowheads="1"/>
          </p:cNvSpPr>
          <p:nvPr>
            <p:ph type="sldNum" sz="quarter" idx="11"/>
          </p:nvPr>
        </p:nvSpPr>
        <p:spPr>
          <a:ln/>
        </p:spPr>
        <p:txBody>
          <a:bodyPr/>
          <a:lstStyle>
            <a:lvl1pPr>
              <a:defRPr/>
            </a:lvl1pPr>
          </a:lstStyle>
          <a:p>
            <a:pPr>
              <a:defRPr/>
            </a:pPr>
            <a:fld id="{B7F359FA-0281-49A6-941A-5C99C96DA29D}"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9788" y="1371600"/>
            <a:ext cx="4043362"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86EC18D9-FF5F-4F6F-84B8-E2E975340D6F}"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8" name="Rectangle 7"/>
          <p:cNvSpPr>
            <a:spLocks noGrp="1" noChangeArrowheads="1"/>
          </p:cNvSpPr>
          <p:nvPr>
            <p:ph type="sldNum" sz="quarter" idx="11"/>
          </p:nvPr>
        </p:nvSpPr>
        <p:spPr>
          <a:ln/>
        </p:spPr>
        <p:txBody>
          <a:bodyPr/>
          <a:lstStyle>
            <a:lvl1pPr>
              <a:defRPr/>
            </a:lvl1pPr>
          </a:lstStyle>
          <a:p>
            <a:pPr>
              <a:defRPr/>
            </a:pPr>
            <a:fld id="{6BE24312-E535-47A3-BAD8-1257B2467596}"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4" name="Rectangle 7"/>
          <p:cNvSpPr>
            <a:spLocks noGrp="1" noChangeArrowheads="1"/>
          </p:cNvSpPr>
          <p:nvPr>
            <p:ph type="sldNum" sz="quarter" idx="11"/>
          </p:nvPr>
        </p:nvSpPr>
        <p:spPr>
          <a:ln/>
        </p:spPr>
        <p:txBody>
          <a:bodyPr/>
          <a:lstStyle>
            <a:lvl1pPr>
              <a:defRPr/>
            </a:lvl1pPr>
          </a:lstStyle>
          <a:p>
            <a:pPr>
              <a:defRPr/>
            </a:pPr>
            <a:fld id="{DD19C8D5-2B8A-49A9-9C26-61C0ED503FA7}"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3" name="Rectangle 7"/>
          <p:cNvSpPr>
            <a:spLocks noGrp="1" noChangeArrowheads="1"/>
          </p:cNvSpPr>
          <p:nvPr>
            <p:ph type="sldNum" sz="quarter" idx="11"/>
          </p:nvPr>
        </p:nvSpPr>
        <p:spPr>
          <a:ln/>
        </p:spPr>
        <p:txBody>
          <a:bodyPr/>
          <a:lstStyle>
            <a:lvl1pPr>
              <a:defRPr/>
            </a:lvl1pPr>
          </a:lstStyle>
          <a:p>
            <a:pPr>
              <a:defRPr/>
            </a:pPr>
            <a:fld id="{FE32EF85-AB91-4B8B-835A-49BAFBAEE74B}"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787DEDE1-6B8A-4768-8C59-8813D3327BAC}"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r>
              <a:rPr lang="en-US" altLang="zh-CN" dirty="0" smtClean="0"/>
              <a:t>February 2015</a:t>
            </a:r>
            <a:endParaRPr lang="en-US" altLang="zh-CN" dirty="0"/>
          </a:p>
        </p:txBody>
      </p:sp>
      <p:sp>
        <p:nvSpPr>
          <p:cNvPr id="6" name="Rectangle 7"/>
          <p:cNvSpPr>
            <a:spLocks noGrp="1" noChangeArrowheads="1"/>
          </p:cNvSpPr>
          <p:nvPr>
            <p:ph type="sldNum" sz="quarter" idx="11"/>
          </p:nvPr>
        </p:nvSpPr>
        <p:spPr>
          <a:ln/>
        </p:spPr>
        <p:txBody>
          <a:bodyPr/>
          <a:lstStyle>
            <a:lvl1pPr>
              <a:defRPr/>
            </a:lvl1pPr>
          </a:lstStyle>
          <a:p>
            <a:pPr>
              <a:defRPr/>
            </a:pPr>
            <a:fld id="{220FF1C2-611E-47D6-9192-210C924B3AB2}" type="slidenum">
              <a:rPr lang="zh-CN" altLang="en-US"/>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6DBF"/>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title"/>
          </p:nvPr>
        </p:nvSpPr>
        <p:spPr bwMode="auto">
          <a:xfrm>
            <a:off x="455613" y="273050"/>
            <a:ext cx="8237537" cy="889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smtClean="0"/>
              <a:t>Click to edit Master title style</a:t>
            </a:r>
          </a:p>
        </p:txBody>
      </p:sp>
      <p:sp>
        <p:nvSpPr>
          <p:cNvPr id="3076" name="Rectangle 4"/>
          <p:cNvSpPr>
            <a:spLocks noGrp="1" noChangeArrowheads="1"/>
          </p:cNvSpPr>
          <p:nvPr>
            <p:ph type="body" idx="1"/>
          </p:nvPr>
        </p:nvSpPr>
        <p:spPr bwMode="auto">
          <a:xfrm>
            <a:off x="455613" y="1371600"/>
            <a:ext cx="8237537" cy="4343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423942" name="Rectangle 6"/>
          <p:cNvSpPr>
            <a:spLocks noGrp="1" noChangeArrowheads="1"/>
          </p:cNvSpPr>
          <p:nvPr>
            <p:ph type="ftr" sz="quarter" idx="3"/>
          </p:nvPr>
        </p:nvSpPr>
        <p:spPr bwMode="auto">
          <a:xfrm>
            <a:off x="1730375" y="6357938"/>
            <a:ext cx="4725988"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r>
              <a:rPr lang="en-US" altLang="zh-CN" dirty="0" smtClean="0"/>
              <a:t>February 2015</a:t>
            </a:r>
            <a:endParaRPr lang="en-US" altLang="zh-CN" dirty="0"/>
          </a:p>
        </p:txBody>
      </p:sp>
      <p:sp>
        <p:nvSpPr>
          <p:cNvPr id="423943" name="Rectangle 7"/>
          <p:cNvSpPr>
            <a:spLocks noGrp="1" noChangeArrowheads="1"/>
          </p:cNvSpPr>
          <p:nvPr>
            <p:ph type="sldNum" sz="quarter" idx="4"/>
          </p:nvPr>
        </p:nvSpPr>
        <p:spPr bwMode="auto">
          <a:xfrm>
            <a:off x="455613" y="6357938"/>
            <a:ext cx="415925" cy="304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eaLnBrk="0" hangingPunct="0">
              <a:defRPr sz="800" b="1">
                <a:solidFill>
                  <a:srgbClr val="FFFFFF"/>
                </a:solidFill>
                <a:ea typeface="SimSun" pitchFamily="2" charset="-122"/>
                <a:cs typeface="+mn-cs"/>
              </a:defRPr>
            </a:lvl1pPr>
          </a:lstStyle>
          <a:p>
            <a:pPr>
              <a:defRPr/>
            </a:pPr>
            <a:fld id="{4A247F87-B951-4734-8FF5-F9B602EA7B75}" type="slidenum">
              <a:rPr lang="zh-CN" altLang="en-US"/>
              <a:pPr>
                <a:defRPr/>
              </a:pPr>
              <a:t>‹#›</a:t>
            </a:fld>
            <a:endParaRPr lang="en-US" altLang="zh-CN" dirty="0"/>
          </a:p>
        </p:txBody>
      </p:sp>
      <p:pic>
        <p:nvPicPr>
          <p:cNvPr id="3079" name="Picture 8" descr="Intel_white"/>
          <p:cNvPicPr>
            <a:picLocks noChangeAspect="1" noChangeArrowheads="1"/>
          </p:cNvPicPr>
          <p:nvPr/>
        </p:nvPicPr>
        <p:blipFill>
          <a:blip r:embed="rId13" cstate="print"/>
          <a:srcRect/>
          <a:stretch>
            <a:fillRect/>
          </a:stretch>
        </p:blipFill>
        <p:spPr bwMode="auto">
          <a:xfrm>
            <a:off x="7889875" y="6169025"/>
            <a:ext cx="811213" cy="54133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96784" r:id="rId1"/>
    <p:sldLayoutId id="2147496773" r:id="rId2"/>
    <p:sldLayoutId id="2147496774" r:id="rId3"/>
    <p:sldLayoutId id="2147496775" r:id="rId4"/>
    <p:sldLayoutId id="2147496776" r:id="rId5"/>
    <p:sldLayoutId id="2147496777" r:id="rId6"/>
    <p:sldLayoutId id="2147496778" r:id="rId7"/>
    <p:sldLayoutId id="2147496779" r:id="rId8"/>
    <p:sldLayoutId id="2147496780" r:id="rId9"/>
    <p:sldLayoutId id="2147496781" r:id="rId10"/>
    <p:sldLayoutId id="2147496782" r:id="rId11"/>
  </p:sldLayoutIdLst>
  <p:transition>
    <p:fade/>
  </p:transition>
  <p:timing>
    <p:tnLst>
      <p:par>
        <p:cTn id="1" dur="indefinite" restart="never" nodeType="tmRoot"/>
      </p:par>
    </p:tnLst>
  </p:timing>
  <p:hf sldNum="0" hdr="0" dt="0"/>
  <p:txStyles>
    <p:titleStyle>
      <a:lvl1pPr algn="l" rtl="0" eaLnBrk="0" fontAlgn="base" hangingPunct="0">
        <a:spcBef>
          <a:spcPct val="0"/>
        </a:spcBef>
        <a:spcAft>
          <a:spcPct val="0"/>
        </a:spcAft>
        <a:defRPr sz="2600" b="1">
          <a:solidFill>
            <a:schemeClr val="tx1"/>
          </a:solidFill>
          <a:latin typeface="+mj-lt"/>
          <a:ea typeface="+mj-ea"/>
          <a:cs typeface="+mj-cs"/>
        </a:defRPr>
      </a:lvl1pPr>
      <a:lvl2pPr algn="l" rtl="0" eaLnBrk="0" fontAlgn="base" hangingPunct="0">
        <a:spcBef>
          <a:spcPct val="0"/>
        </a:spcBef>
        <a:spcAft>
          <a:spcPct val="0"/>
        </a:spcAft>
        <a:defRPr sz="2600" b="1">
          <a:solidFill>
            <a:schemeClr val="tx1"/>
          </a:solidFill>
          <a:latin typeface="Verdana" pitchFamily="34" charset="0"/>
        </a:defRPr>
      </a:lvl2pPr>
      <a:lvl3pPr algn="l" rtl="0" eaLnBrk="0" fontAlgn="base" hangingPunct="0">
        <a:spcBef>
          <a:spcPct val="0"/>
        </a:spcBef>
        <a:spcAft>
          <a:spcPct val="0"/>
        </a:spcAft>
        <a:defRPr sz="2600" b="1">
          <a:solidFill>
            <a:schemeClr val="tx1"/>
          </a:solidFill>
          <a:latin typeface="Verdana" pitchFamily="34" charset="0"/>
        </a:defRPr>
      </a:lvl3pPr>
      <a:lvl4pPr algn="l" rtl="0" eaLnBrk="0" fontAlgn="base" hangingPunct="0">
        <a:spcBef>
          <a:spcPct val="0"/>
        </a:spcBef>
        <a:spcAft>
          <a:spcPct val="0"/>
        </a:spcAft>
        <a:defRPr sz="2600" b="1">
          <a:solidFill>
            <a:schemeClr val="tx1"/>
          </a:solidFill>
          <a:latin typeface="Verdana" pitchFamily="34" charset="0"/>
        </a:defRPr>
      </a:lvl4pPr>
      <a:lvl5pPr algn="l" rtl="0" eaLnBrk="0" fontAlgn="base" hangingPunct="0">
        <a:spcBef>
          <a:spcPct val="0"/>
        </a:spcBef>
        <a:spcAft>
          <a:spcPct val="0"/>
        </a:spcAft>
        <a:defRPr sz="2600" b="1">
          <a:solidFill>
            <a:schemeClr val="tx1"/>
          </a:solidFill>
          <a:latin typeface="Verdana" pitchFamily="34" charset="0"/>
        </a:defRPr>
      </a:lvl5pPr>
      <a:lvl6pPr marL="457200" algn="l" rtl="0" fontAlgn="base">
        <a:spcBef>
          <a:spcPct val="0"/>
        </a:spcBef>
        <a:spcAft>
          <a:spcPct val="0"/>
        </a:spcAft>
        <a:defRPr sz="2600" b="1">
          <a:solidFill>
            <a:schemeClr val="tx1"/>
          </a:solidFill>
          <a:latin typeface="Verdana" pitchFamily="34" charset="0"/>
        </a:defRPr>
      </a:lvl6pPr>
      <a:lvl7pPr marL="914400" algn="l" rtl="0" fontAlgn="base">
        <a:spcBef>
          <a:spcPct val="0"/>
        </a:spcBef>
        <a:spcAft>
          <a:spcPct val="0"/>
        </a:spcAft>
        <a:defRPr sz="2600" b="1">
          <a:solidFill>
            <a:schemeClr val="tx1"/>
          </a:solidFill>
          <a:latin typeface="Verdana" pitchFamily="34" charset="0"/>
        </a:defRPr>
      </a:lvl7pPr>
      <a:lvl8pPr marL="1371600" algn="l" rtl="0" fontAlgn="base">
        <a:spcBef>
          <a:spcPct val="0"/>
        </a:spcBef>
        <a:spcAft>
          <a:spcPct val="0"/>
        </a:spcAft>
        <a:defRPr sz="2600" b="1">
          <a:solidFill>
            <a:schemeClr val="tx1"/>
          </a:solidFill>
          <a:latin typeface="Verdana" pitchFamily="34" charset="0"/>
        </a:defRPr>
      </a:lvl8pPr>
      <a:lvl9pPr marL="1828800" algn="l" rtl="0" fontAlgn="base">
        <a:spcBef>
          <a:spcPct val="0"/>
        </a:spcBef>
        <a:spcAft>
          <a:spcPct val="0"/>
        </a:spcAft>
        <a:defRPr sz="2600" b="1">
          <a:solidFill>
            <a:schemeClr val="tx1"/>
          </a:solidFill>
          <a:latin typeface="Verdana" pitchFamily="34" charset="0"/>
        </a:defRPr>
      </a:lvl9pPr>
    </p:titleStyle>
    <p:bodyStyle>
      <a:lvl1pPr marL="342900" indent="-342900" algn="l" rtl="0" eaLnBrk="0" fontAlgn="base" hangingPunct="0">
        <a:spcBef>
          <a:spcPct val="60000"/>
        </a:spcBef>
        <a:spcAft>
          <a:spcPct val="0"/>
        </a:spcAft>
        <a:defRPr>
          <a:solidFill>
            <a:schemeClr val="tx1"/>
          </a:solidFill>
          <a:latin typeface="+mn-lt"/>
          <a:ea typeface="+mn-ea"/>
          <a:cs typeface="+mn-cs"/>
        </a:defRPr>
      </a:lvl1pPr>
      <a:lvl2pPr marL="246063" indent="-244475" algn="l" rtl="0" eaLnBrk="0" fontAlgn="base" hangingPunct="0">
        <a:spcBef>
          <a:spcPct val="40000"/>
        </a:spcBef>
        <a:spcAft>
          <a:spcPct val="0"/>
        </a:spcAft>
        <a:buSzPct val="125000"/>
        <a:buFont typeface="Times" pitchFamily="18" charset="0"/>
        <a:buChar char="•"/>
        <a:defRPr>
          <a:solidFill>
            <a:schemeClr val="tx1"/>
          </a:solidFill>
          <a:latin typeface="+mn-lt"/>
        </a:defRPr>
      </a:lvl2pPr>
      <a:lvl3pPr marL="571500" indent="-323850" algn="l" rtl="0" eaLnBrk="0" fontAlgn="base" hangingPunct="0">
        <a:spcBef>
          <a:spcPct val="20000"/>
        </a:spcBef>
        <a:spcAft>
          <a:spcPct val="0"/>
        </a:spcAft>
        <a:buChar char="–"/>
        <a:defRPr sz="1600">
          <a:solidFill>
            <a:schemeClr val="tx1"/>
          </a:solidFill>
          <a:latin typeface="+mn-lt"/>
        </a:defRPr>
      </a:lvl3pPr>
      <a:lvl4pPr marL="725488" indent="-152400" algn="l" rtl="0" eaLnBrk="0" fontAlgn="base" hangingPunct="0">
        <a:spcBef>
          <a:spcPct val="20000"/>
        </a:spcBef>
        <a:spcAft>
          <a:spcPct val="0"/>
        </a:spcAft>
        <a:buFont typeface="Times" pitchFamily="18" charset="0"/>
        <a:buChar char="•"/>
        <a:defRPr sz="1600">
          <a:solidFill>
            <a:schemeClr val="tx1"/>
          </a:solidFill>
          <a:latin typeface="+mn-lt"/>
        </a:defRPr>
      </a:lvl4pPr>
      <a:lvl5pPr marL="1136650" indent="-409575" algn="l" rtl="0" eaLnBrk="0" fontAlgn="base" hangingPunct="0">
        <a:spcBef>
          <a:spcPct val="20000"/>
        </a:spcBef>
        <a:spcAft>
          <a:spcPct val="0"/>
        </a:spcAft>
        <a:buChar char="–"/>
        <a:defRPr sz="1600">
          <a:solidFill>
            <a:schemeClr val="tx1"/>
          </a:solidFill>
          <a:latin typeface="+mn-lt"/>
        </a:defRPr>
      </a:lvl5pPr>
      <a:lvl6pPr marL="1593850" indent="-409575" algn="l" rtl="0" fontAlgn="base">
        <a:spcBef>
          <a:spcPct val="20000"/>
        </a:spcBef>
        <a:spcAft>
          <a:spcPct val="0"/>
        </a:spcAft>
        <a:buChar char="–"/>
        <a:defRPr sz="1600">
          <a:solidFill>
            <a:schemeClr val="tx1"/>
          </a:solidFill>
          <a:latin typeface="+mn-lt"/>
        </a:defRPr>
      </a:lvl6pPr>
      <a:lvl7pPr marL="2051050" indent="-409575" algn="l" rtl="0" fontAlgn="base">
        <a:spcBef>
          <a:spcPct val="20000"/>
        </a:spcBef>
        <a:spcAft>
          <a:spcPct val="0"/>
        </a:spcAft>
        <a:buChar char="–"/>
        <a:defRPr sz="1600">
          <a:solidFill>
            <a:schemeClr val="tx1"/>
          </a:solidFill>
          <a:latin typeface="+mn-lt"/>
        </a:defRPr>
      </a:lvl7pPr>
      <a:lvl8pPr marL="2508250" indent="-409575" algn="l" rtl="0" fontAlgn="base">
        <a:spcBef>
          <a:spcPct val="20000"/>
        </a:spcBef>
        <a:spcAft>
          <a:spcPct val="0"/>
        </a:spcAft>
        <a:buChar char="–"/>
        <a:defRPr sz="1600">
          <a:solidFill>
            <a:schemeClr val="tx1"/>
          </a:solidFill>
          <a:latin typeface="+mn-lt"/>
        </a:defRPr>
      </a:lvl8pPr>
      <a:lvl9pPr marL="2965450" indent="-409575"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intel.com/design/literatur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9705" y="3646785"/>
            <a:ext cx="7417095" cy="461665"/>
          </a:xfrm>
        </p:spPr>
        <p:txBody>
          <a:bodyPr/>
          <a:lstStyle/>
          <a:p>
            <a:r>
              <a:rPr lang="en-US" dirty="0" smtClean="0"/>
              <a:t>IBIS-AMI and Direction Indication</a:t>
            </a:r>
            <a:endParaRPr lang="en-US" dirty="0"/>
          </a:p>
        </p:txBody>
      </p:sp>
      <p:sp>
        <p:nvSpPr>
          <p:cNvPr id="3" name="Subtitle 2"/>
          <p:cNvSpPr>
            <a:spLocks noGrp="1"/>
          </p:cNvSpPr>
          <p:nvPr>
            <p:ph type="subTitle" idx="1"/>
          </p:nvPr>
        </p:nvSpPr>
        <p:spPr>
          <a:xfrm>
            <a:off x="6287105" y="4478338"/>
            <a:ext cx="2399695" cy="800219"/>
          </a:xfrm>
        </p:spPr>
        <p:txBody>
          <a:bodyPr/>
          <a:lstStyle/>
          <a:p>
            <a:r>
              <a:rPr lang="en-US" sz="2000" dirty="0" smtClean="0"/>
              <a:t>February 17, 2015</a:t>
            </a:r>
          </a:p>
          <a:p>
            <a:r>
              <a:rPr lang="en-US" sz="2000" dirty="0" smtClean="0"/>
              <a:t>Michael Mirmak</a:t>
            </a:r>
          </a:p>
        </p:txBody>
      </p:sp>
    </p:spTree>
    <p:extLst>
      <p:ext uri="{BB962C8B-B14F-4D97-AF65-F5344CB8AC3E}">
        <p14:creationId xmlns:p14="http://schemas.microsoft.com/office/powerpoint/2010/main" val="3582798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3: [Algorithmic Model Selector]</a:t>
            </a:r>
            <a:endParaRPr lang="en-US" dirty="0"/>
          </a:p>
        </p:txBody>
      </p:sp>
      <p:sp>
        <p:nvSpPr>
          <p:cNvPr id="3" name="Content Placeholder 2"/>
          <p:cNvSpPr>
            <a:spLocks noGrp="1"/>
          </p:cNvSpPr>
          <p:nvPr>
            <p:ph idx="1"/>
          </p:nvPr>
        </p:nvSpPr>
        <p:spPr>
          <a:xfrm>
            <a:off x="455613" y="1086416"/>
            <a:ext cx="8498264" cy="4628584"/>
          </a:xfrm>
        </p:spPr>
        <p:txBody>
          <a:bodyPr/>
          <a:lstStyle/>
          <a:p>
            <a:r>
              <a:rPr lang="en-US" dirty="0" smtClean="0"/>
              <a:t>Add [Algorithmic Model Selector] keyword</a:t>
            </a:r>
          </a:p>
          <a:p>
            <a:pPr lvl="1"/>
            <a:r>
              <a:rPr lang="en-US" dirty="0" smtClean="0">
                <a:solidFill>
                  <a:srgbClr val="FFFF00"/>
                </a:solidFill>
              </a:rPr>
              <a:t>Hierarchically between [Model] and [Algorithmic Model]</a:t>
            </a:r>
          </a:p>
          <a:p>
            <a:pPr lvl="1"/>
            <a:r>
              <a:rPr lang="en-US" dirty="0" smtClean="0">
                <a:solidFill>
                  <a:srgbClr val="FFFF00"/>
                </a:solidFill>
              </a:rPr>
              <a:t>If not present, then one and only one [Algorithmic Model] must appear</a:t>
            </a:r>
          </a:p>
          <a:p>
            <a:pPr lvl="1"/>
            <a:r>
              <a:rPr lang="en-US" dirty="0" smtClean="0">
                <a:solidFill>
                  <a:srgbClr val="FFFF00"/>
                </a:solidFill>
              </a:rPr>
              <a:t>Allows automatic selection by tool/user between </a:t>
            </a:r>
            <a:r>
              <a:rPr lang="en-US" dirty="0" err="1" smtClean="0">
                <a:solidFill>
                  <a:srgbClr val="FFFF00"/>
                </a:solidFill>
              </a:rPr>
              <a:t>Tx</a:t>
            </a:r>
            <a:r>
              <a:rPr lang="en-US" dirty="0" smtClean="0">
                <a:solidFill>
                  <a:srgbClr val="FFFF00"/>
                </a:solidFill>
              </a:rPr>
              <a:t> and Rx subsets as appropriate</a:t>
            </a:r>
          </a:p>
          <a:p>
            <a:endParaRPr lang="en-US" dirty="0" smtClean="0"/>
          </a:p>
          <a:p>
            <a:r>
              <a:rPr lang="en-US" dirty="0" smtClean="0"/>
              <a:t>Remove </a:t>
            </a:r>
            <a:r>
              <a:rPr lang="en-US" dirty="0"/>
              <a:t>restriction that [Algorithmic Model] appear only once under [Model]</a:t>
            </a:r>
          </a:p>
          <a:p>
            <a:pPr lvl="1"/>
            <a:r>
              <a:rPr lang="en-US" sz="1600" i="1" dirty="0">
                <a:solidFill>
                  <a:srgbClr val="FFFF00"/>
                </a:solidFill>
              </a:rPr>
              <a:t>“… and it may appear only once for each [Model] keyword in a .ibs file”</a:t>
            </a:r>
          </a:p>
          <a:p>
            <a:endParaRPr lang="en-US" dirty="0"/>
          </a:p>
          <a:p>
            <a:r>
              <a:rPr lang="en-US" dirty="0" smtClean="0"/>
              <a:t>Selector control is based on new, optional argument for [Algorithmic Model] keyword</a:t>
            </a:r>
          </a:p>
          <a:p>
            <a:endParaRPr lang="en-US" dirty="0" smtClean="0"/>
          </a:p>
          <a:p>
            <a:r>
              <a:rPr lang="en-US" dirty="0" smtClean="0"/>
              <a:t>Requires re-coding of [Algorithmic Model] keyword in tools</a:t>
            </a:r>
          </a:p>
          <a:p>
            <a:endParaRPr lang="en-US" dirty="0"/>
          </a:p>
          <a:p>
            <a:pPr lvl="1"/>
            <a:endParaRPr lang="en-US" dirty="0"/>
          </a:p>
        </p:txBody>
      </p:sp>
      <p:sp>
        <p:nvSpPr>
          <p:cNvPr id="4" name="Footer Placeholder 3"/>
          <p:cNvSpPr>
            <a:spLocks noGrp="1"/>
          </p:cNvSpPr>
          <p:nvPr>
            <p:ph type="ftr" sz="quarter" idx="10"/>
          </p:nvPr>
        </p:nvSpPr>
        <p:spPr>
          <a:xfrm>
            <a:off x="173037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364512184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3 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solidFill>
                  <a:srgbClr val="FFFF00"/>
                </a:solidFill>
                <a:latin typeface="Courier New" panose="02070309020205020404" pitchFamily="49" charset="0"/>
                <a:cs typeface="Courier New" panose="02070309020205020404" pitchFamily="49" charset="0"/>
              </a:rPr>
              <a:t>[Algorithmic Model Selector]</a:t>
            </a:r>
          </a:p>
          <a:p>
            <a:r>
              <a:rPr lang="en-US" sz="1200" dirty="0" smtClean="0">
                <a:solidFill>
                  <a:srgbClr val="FFFF00"/>
                </a:solidFill>
                <a:latin typeface="Courier New" panose="02070309020205020404" pitchFamily="49" charset="0"/>
                <a:cs typeface="Courier New" panose="02070309020205020404" pitchFamily="49" charset="0"/>
              </a:rPr>
              <a:t>	| Fields include </a:t>
            </a:r>
            <a:r>
              <a:rPr lang="en-US" sz="1200" dirty="0" err="1" smtClean="0">
                <a:solidFill>
                  <a:srgbClr val="FFFF00"/>
                </a:solidFill>
                <a:latin typeface="Courier New" panose="02070309020205020404" pitchFamily="49" charset="0"/>
                <a:cs typeface="Courier New" panose="02070309020205020404" pitchFamily="49" charset="0"/>
              </a:rPr>
              <a:t>Model_name</a:t>
            </a:r>
            <a:r>
              <a:rPr lang="en-US" sz="1200" dirty="0" smtClean="0">
                <a:solidFill>
                  <a:srgbClr val="FFFF00"/>
                </a:solidFill>
                <a:latin typeface="Courier New" panose="02070309020205020404" pitchFamily="49" charset="0"/>
                <a:cs typeface="Courier New" panose="02070309020205020404" pitchFamily="49" charset="0"/>
              </a:rPr>
              <a:t>, </a:t>
            </a:r>
            <a:r>
              <a:rPr lang="en-US" sz="1200" dirty="0" err="1" smtClean="0">
                <a:solidFill>
                  <a:srgbClr val="FFFF00"/>
                </a:solidFill>
                <a:latin typeface="Courier New" panose="02070309020205020404" pitchFamily="49" charset="0"/>
                <a:cs typeface="Courier New" panose="02070309020205020404" pitchFamily="49" charset="0"/>
              </a:rPr>
              <a:t>Model_direction</a:t>
            </a:r>
            <a:r>
              <a:rPr lang="en-US" sz="1200" dirty="0" smtClean="0">
                <a:solidFill>
                  <a:srgbClr val="FFFF00"/>
                </a:solidFill>
                <a:latin typeface="Courier New" panose="02070309020205020404" pitchFamily="49" charset="0"/>
                <a:cs typeface="Courier New" panose="02070309020205020404" pitchFamily="49" charset="0"/>
              </a:rPr>
              <a:t>, comment; are others needed?</a:t>
            </a:r>
          </a:p>
          <a:p>
            <a:r>
              <a:rPr lang="en-US" sz="1200" dirty="0" smtClean="0">
                <a:solidFill>
                  <a:srgbClr val="FFFF00"/>
                </a:solidFill>
                <a:latin typeface="Courier New" panose="02070309020205020404" pitchFamily="49" charset="0"/>
                <a:cs typeface="Courier New" panose="02070309020205020404" pitchFamily="49" charset="0"/>
              </a:rPr>
              <a:t>	TX_1	</a:t>
            </a:r>
            <a:r>
              <a:rPr lang="en-US" sz="1200" dirty="0" err="1" smtClean="0">
                <a:solidFill>
                  <a:srgbClr val="FFFF00"/>
                </a:solidFill>
                <a:latin typeface="Courier New" panose="02070309020205020404" pitchFamily="49" charset="0"/>
                <a:cs typeface="Courier New" panose="02070309020205020404" pitchFamily="49" charset="0"/>
              </a:rPr>
              <a:t>Tx</a:t>
            </a:r>
            <a:r>
              <a:rPr lang="en-US" sz="1200" dirty="0" smtClean="0">
                <a:solidFill>
                  <a:srgbClr val="FFFF00"/>
                </a:solidFill>
                <a:latin typeface="Courier New" panose="02070309020205020404" pitchFamily="49" charset="0"/>
                <a:cs typeface="Courier New" panose="02070309020205020404" pitchFamily="49" charset="0"/>
              </a:rPr>
              <a:t>	Transmitter algorithmic Model</a:t>
            </a:r>
          </a:p>
          <a:p>
            <a:r>
              <a:rPr lang="en-US" sz="1200" dirty="0" smtClean="0">
                <a:solidFill>
                  <a:srgbClr val="FFFF00"/>
                </a:solidFill>
                <a:latin typeface="Courier New" panose="02070309020205020404" pitchFamily="49" charset="0"/>
                <a:cs typeface="Courier New" panose="02070309020205020404" pitchFamily="49" charset="0"/>
              </a:rPr>
              <a:t>	RX_1	Rx</a:t>
            </a:r>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Receiver </a:t>
            </a:r>
            <a:r>
              <a:rPr lang="en-US" sz="1200" dirty="0">
                <a:solidFill>
                  <a:srgbClr val="FFFF00"/>
                </a:solidFill>
                <a:latin typeface="Courier New" panose="02070309020205020404" pitchFamily="49" charset="0"/>
                <a:cs typeface="Courier New" panose="02070309020205020404" pitchFamily="49" charset="0"/>
              </a:rPr>
              <a:t>algorithmic </a:t>
            </a:r>
            <a:r>
              <a:rPr lang="en-US" sz="1200" dirty="0" smtClean="0">
                <a:solidFill>
                  <a:srgbClr val="FFFF00"/>
                </a:solidFill>
                <a:latin typeface="Courier New" panose="02070309020205020404" pitchFamily="49" charset="0"/>
                <a:cs typeface="Courier New" panose="02070309020205020404" pitchFamily="49" charset="0"/>
              </a:rPr>
              <a:t>Model #1</a:t>
            </a:r>
          </a:p>
          <a:p>
            <a:r>
              <a:rPr lang="en-US" sz="1200" dirty="0">
                <a:solidFill>
                  <a:srgbClr val="FFFF00"/>
                </a:solidFill>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solidFill>
                  <a:srgbClr val="FFFF00"/>
                </a:solidFill>
                <a:latin typeface="Courier New" panose="02070309020205020404" pitchFamily="49" charset="0"/>
                <a:cs typeface="Courier New" panose="02070309020205020404" pitchFamily="49" charset="0"/>
              </a:rPr>
              <a:t>	Rx	Receiver algorithmic </a:t>
            </a:r>
            <a:r>
              <a:rPr lang="en-US" sz="1200" dirty="0" smtClean="0">
                <a:solidFill>
                  <a:srgbClr val="FFFF00"/>
                </a:solidFill>
                <a:latin typeface="Courier New" panose="02070309020205020404" pitchFamily="49" charset="0"/>
                <a:cs typeface="Courier New" panose="02070309020205020404" pitchFamily="49" charset="0"/>
              </a:rPr>
              <a:t>Model #2</a:t>
            </a:r>
            <a:endParaRPr lang="en-US" sz="1200" dirty="0">
              <a:solidFill>
                <a:srgbClr val="FFFF00"/>
              </a:solidFill>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a:t>
            </a:r>
            <a:r>
              <a:rPr lang="en-US" sz="1200" dirty="0">
                <a:solidFill>
                  <a:srgbClr val="FFFF00"/>
                </a:solidFill>
                <a:latin typeface="Courier New" panose="02070309020205020404" pitchFamily="49" charset="0"/>
                <a:cs typeface="Courier New" panose="02070309020205020404" pitchFamily="49" charset="0"/>
              </a:rPr>
              <a:t>End Algorithmic Model Selector]</a:t>
            </a:r>
          </a:p>
          <a:p>
            <a:r>
              <a:rPr lang="en-US" sz="1200" dirty="0" smtClean="0">
                <a:latin typeface="Courier New" panose="02070309020205020404" pitchFamily="49" charset="0"/>
                <a:cs typeface="Courier New" panose="02070309020205020404" pitchFamily="49" charset="0"/>
              </a:rPr>
              <a:t>	[Algorithmic </a:t>
            </a:r>
            <a:r>
              <a:rPr lang="en-US" sz="1200" dirty="0">
                <a:latin typeface="Courier New" panose="02070309020205020404" pitchFamily="49" charset="0"/>
                <a:cs typeface="Courier New" panose="02070309020205020404" pitchFamily="49" charset="0"/>
              </a:rPr>
              <a:t>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TX_1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 </a:t>
            </a:r>
            <a:r>
              <a:rPr lang="en-US" sz="1200" dirty="0" smtClean="0">
                <a:solidFill>
                  <a:srgbClr val="FFFF00"/>
                </a:solidFill>
                <a:latin typeface="Courier New" panose="02070309020205020404" pitchFamily="49" charset="0"/>
                <a:cs typeface="Courier New" panose="02070309020205020404" pitchFamily="49" charset="0"/>
              </a:rPr>
              <a:t>RX_1</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[Algorithmic Model] </a:t>
            </a:r>
            <a:r>
              <a:rPr lang="en-US" sz="1200" dirty="0" smtClean="0">
                <a:solidFill>
                  <a:srgbClr val="FFFF00"/>
                </a:solidFill>
                <a:latin typeface="Courier New" panose="02070309020205020404" pitchFamily="49" charset="0"/>
                <a:cs typeface="Courier New" panose="02070309020205020404" pitchFamily="49" charset="0"/>
              </a:rPr>
              <a:t>RX_2</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p>
        </p:txBody>
      </p:sp>
      <p:sp>
        <p:nvSpPr>
          <p:cNvPr id="4" name="Footer Placeholder 3"/>
          <p:cNvSpPr>
            <a:spLocks noGrp="1"/>
          </p:cNvSpPr>
          <p:nvPr>
            <p:ph type="ftr" sz="quarter" idx="10"/>
          </p:nvPr>
        </p:nvSpPr>
        <p:spPr>
          <a:xfrm>
            <a:off x="174848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86028644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Option 3 Rules</a:t>
            </a:r>
            <a:endParaRPr lang="en-US" dirty="0"/>
          </a:p>
        </p:txBody>
      </p:sp>
      <p:sp>
        <p:nvSpPr>
          <p:cNvPr id="3" name="Content Placeholder 2"/>
          <p:cNvSpPr>
            <a:spLocks noGrp="1"/>
          </p:cNvSpPr>
          <p:nvPr>
            <p:ph idx="1"/>
          </p:nvPr>
        </p:nvSpPr>
        <p:spPr/>
        <p:txBody>
          <a:bodyPr/>
          <a:lstStyle/>
          <a:p>
            <a:r>
              <a:rPr lang="en-US" dirty="0" err="1" smtClean="0"/>
              <a:t>Model_type</a:t>
            </a:r>
            <a:r>
              <a:rPr lang="en-US" dirty="0" smtClean="0"/>
              <a:t> and Selector </a:t>
            </a:r>
            <a:r>
              <a:rPr lang="en-US" dirty="0" err="1" smtClean="0"/>
              <a:t>Model_direction</a:t>
            </a:r>
            <a:r>
              <a:rPr lang="en-US" dirty="0" smtClean="0"/>
              <a:t> field must be consistent</a:t>
            </a:r>
          </a:p>
          <a:p>
            <a:endParaRPr lang="en-US" dirty="0" smtClean="0"/>
          </a:p>
          <a:p>
            <a:r>
              <a:rPr lang="en-US" dirty="0" err="1" smtClean="0"/>
              <a:t>Model_direction</a:t>
            </a:r>
            <a:r>
              <a:rPr lang="en-US" dirty="0" smtClean="0"/>
              <a:t> field and </a:t>
            </a:r>
            <a:r>
              <a:rPr lang="en-US" dirty="0" err="1" smtClean="0"/>
              <a:t>AMI_Model_Type</a:t>
            </a:r>
            <a:r>
              <a:rPr lang="en-US" dirty="0" smtClean="0"/>
              <a:t> must be consistent</a:t>
            </a:r>
          </a:p>
          <a:p>
            <a:endParaRPr lang="en-US" dirty="0" smtClean="0"/>
          </a:p>
          <a:p>
            <a:r>
              <a:rPr lang="en-US" dirty="0" smtClean="0"/>
              <a:t>Must have at least one [Algorithmic Model] of each Direction permitted by the </a:t>
            </a:r>
            <a:r>
              <a:rPr lang="en-US" dirty="0" err="1" smtClean="0"/>
              <a:t>Model_Type</a:t>
            </a:r>
            <a:r>
              <a:rPr lang="en-US" dirty="0" smtClean="0"/>
              <a:t>/</a:t>
            </a:r>
            <a:r>
              <a:rPr lang="en-US" dirty="0" err="1" smtClean="0"/>
              <a:t>AMI_Model_Type</a:t>
            </a:r>
            <a:r>
              <a:rPr lang="en-US" dirty="0" smtClean="0"/>
              <a:t> </a:t>
            </a:r>
          </a:p>
          <a:p>
            <a:endParaRPr lang="en-US" dirty="0"/>
          </a:p>
          <a:p>
            <a:r>
              <a:rPr lang="en-US" dirty="0" smtClean="0"/>
              <a:t>If [Algorithmic Model Selector] is not present, no [Algorithmic Model] argument is needed or permitted</a:t>
            </a:r>
          </a:p>
          <a:p>
            <a:endParaRPr lang="en-US" dirty="0"/>
          </a:p>
        </p:txBody>
      </p:sp>
      <p:sp>
        <p:nvSpPr>
          <p:cNvPr id="4" name="Footer Placeholder 3"/>
          <p:cNvSpPr>
            <a:spLocks noGrp="1"/>
          </p:cNvSpPr>
          <p:nvPr>
            <p:ph type="ftr" sz="quarter" idx="10"/>
          </p:nvPr>
        </p:nvSpPr>
        <p:spPr/>
        <p:txBody>
          <a:bodyPr/>
          <a:lstStyle/>
          <a:p>
            <a:r>
              <a:rPr lang="en-US" altLang="zh-CN" smtClean="0"/>
              <a:t>February 2015</a:t>
            </a:r>
            <a:endParaRPr lang="en-US" altLang="zh-CN" dirty="0"/>
          </a:p>
        </p:txBody>
      </p:sp>
    </p:spTree>
    <p:extLst>
      <p:ext uri="{BB962C8B-B14F-4D97-AF65-F5344CB8AC3E}">
        <p14:creationId xmlns:p14="http://schemas.microsoft.com/office/powerpoint/2010/main" val="10793026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pPr algn="ctr"/>
            <a:r>
              <a:rPr lang="en-US" sz="3600" dirty="0" smtClean="0"/>
              <a:t>Which one shall we adopt?</a:t>
            </a:r>
            <a:endParaRPr lang="en-US" sz="3600" dirty="0"/>
          </a:p>
        </p:txBody>
      </p:sp>
      <p:sp>
        <p:nvSpPr>
          <p:cNvPr id="4" name="Footer Placeholder 3"/>
          <p:cNvSpPr>
            <a:spLocks noGrp="1"/>
          </p:cNvSpPr>
          <p:nvPr>
            <p:ph type="ftr" sz="quarter" idx="10"/>
          </p:nvPr>
        </p:nvSpPr>
        <p:spPr>
          <a:xfrm>
            <a:off x="178469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321425507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Table</a:t>
            </a:r>
            <a:endParaRPr lang="en-US" dirty="0"/>
          </a:p>
        </p:txBody>
      </p:sp>
      <p:sp>
        <p:nvSpPr>
          <p:cNvPr id="3" name="Content Placeholder 2"/>
          <p:cNvSpPr>
            <a:spLocks noGrp="1"/>
          </p:cNvSpPr>
          <p:nvPr>
            <p:ph idx="1"/>
          </p:nvPr>
        </p:nvSpPr>
        <p:spPr/>
        <p:txBody>
          <a:bodyPr/>
          <a:lstStyle/>
          <a:p>
            <a:r>
              <a:rPr lang="en-US" dirty="0" smtClean="0"/>
              <a:t>In the Feb. 10 IBIS-ATM meeting, Radek Biernacki suggested adding a “Table 2” to the directionality BIRD proposal</a:t>
            </a:r>
          </a:p>
          <a:p>
            <a:endParaRPr lang="en-US" dirty="0" smtClean="0"/>
          </a:p>
          <a:p>
            <a:r>
              <a:rPr lang="en-US" dirty="0" smtClean="0"/>
              <a:t>This would cover how </a:t>
            </a:r>
            <a:r>
              <a:rPr lang="en-US" dirty="0" err="1" smtClean="0"/>
              <a:t>Reserved_Parameters</a:t>
            </a:r>
            <a:r>
              <a:rPr lang="en-US" dirty="0" smtClean="0"/>
              <a:t> would interact with the new ATM directionality parameters</a:t>
            </a:r>
          </a:p>
          <a:p>
            <a:endParaRPr lang="en-US" dirty="0" smtClean="0"/>
          </a:p>
          <a:p>
            <a:r>
              <a:rPr lang="en-US" dirty="0" smtClean="0"/>
              <a:t>This table is shown on the next two pages</a:t>
            </a:r>
            <a:endParaRPr lang="en-US" dirty="0"/>
          </a:p>
        </p:txBody>
      </p:sp>
      <p:sp>
        <p:nvSpPr>
          <p:cNvPr id="4" name="Footer Placeholder 3"/>
          <p:cNvSpPr>
            <a:spLocks noGrp="1"/>
          </p:cNvSpPr>
          <p:nvPr>
            <p:ph type="ftr" sz="quarter" idx="10"/>
          </p:nvPr>
        </p:nvSpPr>
        <p:spPr>
          <a:xfrm>
            <a:off x="1757535"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97778879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New Table for TX and RX Parameter Interactions</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75071663"/>
              </p:ext>
            </p:extLst>
          </p:nvPr>
        </p:nvGraphicFramePr>
        <p:xfrm>
          <a:off x="1366221" y="738907"/>
          <a:ext cx="6271708" cy="5791200"/>
        </p:xfrm>
        <a:graphic>
          <a:graphicData uri="http://schemas.openxmlformats.org/drawingml/2006/table">
            <a:tbl>
              <a:tblPr firstRow="1" bandRow="1">
                <a:tableStyleId>{5C22544A-7EE6-4342-B048-85BDC9FD1C3A}</a:tableStyleId>
              </a:tblPr>
              <a:tblGrid>
                <a:gridCol w="2603351"/>
                <a:gridCol w="3668357"/>
              </a:tblGrid>
              <a:tr h="239486">
                <a:tc>
                  <a:txBody>
                    <a:bodyPr/>
                    <a:lstStyle/>
                    <a:p>
                      <a:pPr algn="ctr"/>
                      <a:r>
                        <a:rPr lang="en-US" sz="1400" b="1" dirty="0" smtClean="0"/>
                        <a:t>Reserved Parameter</a:t>
                      </a:r>
                      <a:endParaRPr lang="en-US" sz="1400" dirty="0"/>
                    </a:p>
                  </a:txBody>
                  <a:tcPr/>
                </a:tc>
                <a:tc>
                  <a:txBody>
                    <a:bodyPr/>
                    <a:lstStyle/>
                    <a:p>
                      <a:pPr algn="ctr"/>
                      <a:r>
                        <a:rPr lang="en-US" sz="1400" dirty="0" err="1" smtClean="0"/>
                        <a:t>AMI_Model_Types</a:t>
                      </a:r>
                      <a:r>
                        <a:rPr lang="en-US" sz="1400" baseline="0" dirty="0" smtClean="0"/>
                        <a:t> </a:t>
                      </a:r>
                      <a:r>
                        <a:rPr lang="en-US" sz="1400" dirty="0" smtClean="0"/>
                        <a:t>Permitted</a:t>
                      </a:r>
                      <a:endParaRPr lang="en-US" sz="1400" dirty="0"/>
                    </a:p>
                  </a:txBody>
                  <a:tcPr/>
                </a:tc>
              </a:tr>
              <a:tr h="253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Rx_Clock_PDF</a:t>
                      </a:r>
                      <a:endParaRPr lang="en-US" sz="1400" dirty="0" smtClean="0"/>
                    </a:p>
                  </a:txBody>
                  <a:tcPr/>
                </a:tc>
                <a:tc>
                  <a:txBody>
                    <a:bodyPr/>
                    <a:lstStyle/>
                    <a:p>
                      <a:r>
                        <a:rPr lang="en-US" sz="1400" dirty="0" smtClean="0"/>
                        <a:t>Rx, I/O</a:t>
                      </a:r>
                      <a:endParaRPr lang="en-US" sz="1400" dirty="0"/>
                    </a:p>
                  </a:txBody>
                  <a:tcPr/>
                </a:tc>
              </a:tr>
              <a:tr h="291737">
                <a:tc>
                  <a:txBody>
                    <a:bodyPr/>
                    <a:lstStyle/>
                    <a:p>
                      <a:r>
                        <a:rPr lang="en-US" sz="1400" dirty="0" err="1" smtClean="0"/>
                        <a:t>Rx_Clock_Recovery_DCD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47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Rx_Clock_Recovery_Dj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1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Rx_Clock_Recovery_Mean</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859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Rx_Clock_Recovery_Rj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77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Rx_Clock_Recovery_Sj</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48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Rx_DCD</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Rx_Dj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8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Rx_Noise</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67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Rx_Receiver_Sensitivity</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162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Rx_Rj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264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Rx_Sj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Rx, I/O</a:t>
                      </a:r>
                    </a:p>
                  </a:txBody>
                  <a:tcPr/>
                </a:tc>
              </a:tr>
              <a:tr h="2213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Tx_DCD</a:t>
                      </a:r>
                      <a:endParaRPr lang="en-US" sz="1400" dirty="0" smtClean="0"/>
                    </a:p>
                  </a:txBody>
                  <a:tcPr/>
                </a:tc>
                <a:tc>
                  <a:txBody>
                    <a:bodyPr/>
                    <a:lstStyle/>
                    <a:p>
                      <a:r>
                        <a:rPr lang="en-US" sz="1400" dirty="0" err="1" smtClean="0"/>
                        <a:t>Tx</a:t>
                      </a:r>
                      <a:r>
                        <a:rPr lang="en-US" sz="1400" dirty="0" smtClean="0"/>
                        <a:t>, I/O,</a:t>
                      </a:r>
                      <a:r>
                        <a:rPr lang="en-US" sz="1400" baseline="0" dirty="0" smtClean="0"/>
                        <a:t> 3-state</a:t>
                      </a:r>
                      <a:endParaRPr lang="en-US" sz="1400" dirty="0"/>
                    </a:p>
                  </a:txBody>
                  <a:tcPr/>
                </a:tc>
              </a:tr>
              <a:tr h="216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Tx_Dj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402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Tx_Jitter</a:t>
                      </a:r>
                      <a:r>
                        <a:rPr lang="en-US" sz="1400"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278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Tx_Rj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1966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Tx_Sj</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r h="2496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Tx_Sj_Frequency</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Tx</a:t>
                      </a:r>
                      <a:r>
                        <a:rPr lang="en-US" sz="1400" dirty="0" smtClean="0"/>
                        <a:t>, I/O,</a:t>
                      </a:r>
                      <a:r>
                        <a:rPr lang="en-US" sz="1400" baseline="0" dirty="0" smtClean="0"/>
                        <a:t> 3-state</a:t>
                      </a:r>
                      <a:endParaRPr lang="en-US" sz="1400" dirty="0" smtClean="0"/>
                    </a:p>
                  </a:txBody>
                  <a:tcPr/>
                </a:tc>
              </a:tr>
            </a:tbl>
          </a:graphicData>
        </a:graphic>
      </p:graphicFrame>
      <p:sp>
        <p:nvSpPr>
          <p:cNvPr id="4" name="Footer Placeholder 3"/>
          <p:cNvSpPr>
            <a:spLocks noGrp="1"/>
          </p:cNvSpPr>
          <p:nvPr>
            <p:ph type="ftr" sz="quarter" idx="10"/>
          </p:nvPr>
        </p:nvSpPr>
        <p:spPr/>
        <p:txBody>
          <a:bodyPr/>
          <a:lstStyle/>
          <a:p>
            <a:pPr>
              <a:defRPr/>
            </a:pPr>
            <a:r>
              <a:rPr lang="en-US" altLang="zh-CN" dirty="0" smtClean="0"/>
              <a:t>February 2015</a:t>
            </a:r>
            <a:endParaRPr lang="en-US" altLang="zh-CN" dirty="0"/>
          </a:p>
        </p:txBody>
      </p:sp>
    </p:spTree>
    <p:extLst>
      <p:ext uri="{BB962C8B-B14F-4D97-AF65-F5344CB8AC3E}">
        <p14:creationId xmlns:p14="http://schemas.microsoft.com/office/powerpoint/2010/main" val="335360004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New Table for TX and RX Parameter Interactions (2)</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8259710"/>
              </p:ext>
            </p:extLst>
          </p:nvPr>
        </p:nvGraphicFramePr>
        <p:xfrm>
          <a:off x="1043492" y="1438154"/>
          <a:ext cx="7121562" cy="3931920"/>
        </p:xfrm>
        <a:graphic>
          <a:graphicData uri="http://schemas.openxmlformats.org/drawingml/2006/table">
            <a:tbl>
              <a:tblPr firstRow="1" bandRow="1">
                <a:tableStyleId>{5C22544A-7EE6-4342-B048-85BDC9FD1C3A}</a:tableStyleId>
              </a:tblPr>
              <a:tblGrid>
                <a:gridCol w="2806529"/>
                <a:gridCol w="4315033"/>
              </a:tblGrid>
              <a:tr h="239486">
                <a:tc>
                  <a:txBody>
                    <a:bodyPr/>
                    <a:lstStyle/>
                    <a:p>
                      <a:pPr algn="ctr"/>
                      <a:r>
                        <a:rPr lang="en-US" sz="1800" b="1" dirty="0" smtClean="0"/>
                        <a:t>Reserved Parameter</a:t>
                      </a:r>
                      <a:endParaRPr lang="en-US" sz="1800" dirty="0"/>
                    </a:p>
                  </a:txBody>
                  <a:tcPr/>
                </a:tc>
                <a:tc>
                  <a:txBody>
                    <a:bodyPr/>
                    <a:lstStyle/>
                    <a:p>
                      <a:pPr algn="ctr"/>
                      <a:r>
                        <a:rPr lang="en-US" sz="1800" dirty="0" err="1" smtClean="0"/>
                        <a:t>AMI_Model_Types</a:t>
                      </a:r>
                      <a:r>
                        <a:rPr lang="en-US" sz="1800" dirty="0" smtClean="0"/>
                        <a:t> Permitted</a:t>
                      </a:r>
                      <a:endParaRPr lang="en-US" sz="1800" dirty="0"/>
                    </a:p>
                  </a:txBody>
                  <a:tcPr/>
                </a:tc>
              </a:tr>
              <a:tr h="253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DLL_ID</a:t>
                      </a:r>
                    </a:p>
                  </a:txBody>
                  <a:tcPr/>
                </a:tc>
                <a:tc>
                  <a:txBody>
                    <a:bodyPr/>
                    <a:lstStyle/>
                    <a:p>
                      <a:r>
                        <a:rPr lang="en-US" sz="1800" dirty="0" smtClean="0"/>
                        <a:t>All</a:t>
                      </a:r>
                      <a:endParaRPr lang="en-US" sz="1800" dirty="0"/>
                    </a:p>
                  </a:txBody>
                  <a:tcPr/>
                </a:tc>
              </a:tr>
              <a:tr h="291737">
                <a:tc>
                  <a:txBody>
                    <a:bodyPr/>
                    <a:lstStyle/>
                    <a:p>
                      <a:r>
                        <a:rPr lang="en-US" sz="1800" dirty="0" err="1" smtClean="0"/>
                        <a:t>DLL_Path</a:t>
                      </a:r>
                      <a:endParaRPr lang="en-US" sz="1800" dirty="0"/>
                    </a:p>
                  </a:txBody>
                  <a:tcPr/>
                </a:tc>
                <a:tc>
                  <a:txBody>
                    <a:bodyPr/>
                    <a:lstStyle/>
                    <a:p>
                      <a:r>
                        <a:rPr lang="en-US" sz="1800" dirty="0" smtClean="0"/>
                        <a:t>All</a:t>
                      </a:r>
                      <a:endParaRPr lang="en-US" sz="1800" dirty="0"/>
                    </a:p>
                  </a:txBody>
                  <a:tcPr/>
                </a:tc>
              </a:tr>
              <a:tr h="3015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i="0" kern="1200" dirty="0" err="1" smtClean="0">
                          <a:solidFill>
                            <a:schemeClr val="dk1"/>
                          </a:solidFill>
                          <a:effectLst/>
                          <a:latin typeface="+mn-lt"/>
                          <a:ea typeface="+mn-ea"/>
                          <a:cs typeface="+mn-cs"/>
                        </a:rPr>
                        <a:t>Supporting_Files</a:t>
                      </a:r>
                      <a:endParaRPr lang="en-US" sz="1800" dirty="0"/>
                    </a:p>
                  </a:txBody>
                  <a:tcPr/>
                </a:tc>
                <a:tc>
                  <a:txBody>
                    <a:bodyPr/>
                    <a:lstStyle/>
                    <a:p>
                      <a:r>
                        <a:rPr lang="en-US" sz="1800" dirty="0" smtClean="0"/>
                        <a:t>All</a:t>
                      </a:r>
                      <a:endParaRPr lang="en-US" sz="1800" dirty="0"/>
                    </a:p>
                  </a:txBody>
                  <a:tcPr/>
                </a:tc>
              </a:tr>
              <a:tr h="261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t>AMI_Version</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859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GetWave_Exists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779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Ignore_Bits</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48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Init_Returns_Impulse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69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Max_Init_Aggressors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2685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Use_Init_Output</a:t>
                      </a:r>
                    </a:p>
                  </a:txBody>
                  <a:tcPr/>
                </a:tc>
                <a:tc>
                  <a:txBody>
                    <a:bodyPr/>
                    <a:lstStyle/>
                    <a:p>
                      <a:r>
                        <a:rPr lang="en-US" sz="1800" dirty="0" smtClean="0"/>
                        <a:t>n/a (will</a:t>
                      </a:r>
                      <a:r>
                        <a:rPr lang="en-US" sz="1800" baseline="0" dirty="0" smtClean="0"/>
                        <a:t> not be combined legally)</a:t>
                      </a:r>
                      <a:endParaRPr lang="en-US" sz="1800" dirty="0"/>
                    </a:p>
                  </a:txBody>
                  <a:tcPr/>
                </a:tc>
              </a:tr>
            </a:tbl>
          </a:graphicData>
        </a:graphic>
      </p:graphicFrame>
      <p:sp>
        <p:nvSpPr>
          <p:cNvPr id="4" name="Footer Placeholder 3"/>
          <p:cNvSpPr>
            <a:spLocks noGrp="1"/>
          </p:cNvSpPr>
          <p:nvPr>
            <p:ph type="ftr" sz="quarter" idx="10"/>
          </p:nvPr>
        </p:nvSpPr>
        <p:spPr>
          <a:xfrm>
            <a:off x="1748482"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218825815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a:xfrm>
            <a:off x="464666" y="860079"/>
            <a:ext cx="8237537" cy="4782493"/>
          </a:xfrm>
        </p:spPr>
        <p:txBody>
          <a:bodyPr/>
          <a:lstStyle/>
          <a:p>
            <a:pPr marL="0" indent="0">
              <a:buNone/>
            </a:pPr>
            <a:r>
              <a:rPr lang="en-US" sz="1100" dirty="0" smtClean="0"/>
              <a:t>INFORMATION </a:t>
            </a:r>
            <a:r>
              <a:rPr lang="en-US" sz="1100" dirty="0"/>
              <a:t>IN THIS DOCUMENT IS PROVIDED IN CONNECTION WITH INTEL PRODUCTS. NO LICENSE, EXPRESS OR IMPLIED, BY ESTOPPEL OR OTHERWISE, TO ANY INTELLECTUAL PROPERTY RIGHTS IS GRANTED BY THIS DOCUMENT. EXCEPT AS PROVIDED IN INTEL'S TERMS AND CONDITIONS OF SALE FOR SUCH PRODUCTS, INTEL ASSUMES NO LIABILITY WHATSOEVER AND INTEL DISCLAIMS ANY EXPRESS OR IMPLIED WARRANTY, RELATING TO SALE AND/OR USE OF INTEL PRODUCTS INCLUDING LIABILITY OR WARRANTIES RELATING TO FITNESS FOR A PARTICULAR PURPOSE, MERCHANTABILITY, OR INFRINGEMENT OF ANY PATENT, COPYRIGHT OR OTHER INTELLECTUAL PROPERTY RIGHT.</a:t>
            </a:r>
            <a:br>
              <a:rPr lang="en-US" sz="1100" dirty="0"/>
            </a:br>
            <a:endParaRPr lang="en-US" sz="1100" dirty="0"/>
          </a:p>
          <a:p>
            <a:pPr marL="0" indent="0">
              <a:buNone/>
            </a:pPr>
            <a:r>
              <a:rPr lang="en-US" sz="1100" dirty="0"/>
              <a:t>UNLESS OTHERWISE AGREED IN WRITING BY INTEL, THE INTEL PRODUCTS ARE NOT DESIGNED NOR INTENDED FOR ANY APPLICATION IN WHICH THE FAILURE OF THE INTEL PRODUCT COULD CREATE A SITUATION WHERE PERSONAL INJURY OR DEATH MAY OCCUR.</a:t>
            </a:r>
            <a:br>
              <a:rPr lang="en-US" sz="1100" dirty="0"/>
            </a:br>
            <a:r>
              <a:rPr lang="en-US" sz="1100" dirty="0"/>
              <a:t/>
            </a:r>
            <a:br>
              <a:rPr lang="en-US" sz="1100" dirty="0"/>
            </a:br>
            <a:r>
              <a:rPr lang="en-US" sz="1100" dirty="0"/>
              <a:t>Intel may make changes to specifications and product descriptions at any time, without notice. Designers must not rely on the absence or characteristics of any features or instructions marked "reserved" or "undefined." Intel reserves these for future definition and shall have no responsibility whatsoever for conflicts or incompatibilities arising from future changes to them. The information here is subject to change without notice. Do not finalize a design with this information.</a:t>
            </a:r>
          </a:p>
          <a:p>
            <a:pPr marL="0" indent="0">
              <a:buNone/>
            </a:pPr>
            <a:r>
              <a:rPr lang="en-US" sz="1100" dirty="0"/>
              <a:t/>
            </a:r>
            <a:br>
              <a:rPr lang="en-US" sz="1100" dirty="0"/>
            </a:br>
            <a:r>
              <a:rPr lang="en-US" sz="1100" dirty="0"/>
              <a:t>The products described in this document may contain design defects or errors known as errata which may cause the product to deviate from published specifications. Current characterized errata are available on request.</a:t>
            </a:r>
          </a:p>
          <a:p>
            <a:pPr marL="0" indent="0">
              <a:buNone/>
            </a:pPr>
            <a:r>
              <a:rPr lang="en-US" sz="1100" dirty="0" smtClean="0"/>
              <a:t>Contact </a:t>
            </a:r>
            <a:r>
              <a:rPr lang="en-US" sz="1100" dirty="0"/>
              <a:t>your local Intel sales office or your distributor to obtain the latest specifications and before placing your product order.</a:t>
            </a:r>
          </a:p>
          <a:p>
            <a:pPr marL="0" indent="0">
              <a:buNone/>
            </a:pPr>
            <a:r>
              <a:rPr lang="en-US" sz="1100" dirty="0"/>
              <a:t>Copies of documents which have an order number and are referenced in this document, or other Intel literature, may be obtained by calling 1-800-548-4725, or go to: </a:t>
            </a:r>
            <a:r>
              <a:rPr lang="en-US" sz="1100" dirty="0">
                <a:hlinkClick r:id="rId2"/>
              </a:rPr>
              <a:t>http://www.intel.com/design/literature.htm%20</a:t>
            </a:r>
            <a:endParaRPr lang="en-US" sz="1100" dirty="0"/>
          </a:p>
          <a:p>
            <a:pPr marL="0" indent="0">
              <a:buNone/>
            </a:pPr>
            <a:r>
              <a:rPr lang="en-US" sz="1100" dirty="0"/>
              <a:t>Intel, Xeon, and the Intel logo are trademarks of Intel Corporation in the U.S. and other countries.</a:t>
            </a:r>
          </a:p>
          <a:p>
            <a:pPr marL="0" indent="0">
              <a:buNone/>
            </a:pPr>
            <a:r>
              <a:rPr lang="en-US" sz="1100" dirty="0"/>
              <a:t/>
            </a:r>
            <a:br>
              <a:rPr lang="en-US" sz="1100" dirty="0"/>
            </a:br>
            <a:r>
              <a:rPr lang="en-US" sz="1100" dirty="0"/>
              <a:t>Copyright © </a:t>
            </a:r>
            <a:r>
              <a:rPr lang="en-US" sz="1100" dirty="0" smtClean="0"/>
              <a:t>2015, </a:t>
            </a:r>
            <a:r>
              <a:rPr lang="en-US" sz="1100" dirty="0"/>
              <a:t>Intel Corporation. All Rights Reserved.</a:t>
            </a:r>
          </a:p>
          <a:p>
            <a:pPr marL="0" indent="0">
              <a:buNone/>
            </a:pPr>
            <a:r>
              <a:rPr lang="en-US" sz="1100" dirty="0"/>
              <a:t/>
            </a:r>
            <a:br>
              <a:rPr lang="en-US" sz="1100" dirty="0"/>
            </a:br>
            <a:r>
              <a:rPr lang="en-US" sz="1100" dirty="0"/>
              <a:t>* Other names and brands may be claimed as the property of others.</a:t>
            </a:r>
          </a:p>
          <a:p>
            <a:pPr marL="0" indent="0">
              <a:buNone/>
            </a:pPr>
            <a:endParaRPr lang="en-US" sz="1100" dirty="0"/>
          </a:p>
          <a:p>
            <a:endParaRPr lang="en-US" sz="1100"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19210474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Disclaimers</a:t>
            </a:r>
            <a:endParaRPr lang="en-US" dirty="0"/>
          </a:p>
        </p:txBody>
      </p:sp>
      <p:sp>
        <p:nvSpPr>
          <p:cNvPr id="3" name="Content Placeholder 2"/>
          <p:cNvSpPr>
            <a:spLocks noGrp="1"/>
          </p:cNvSpPr>
          <p:nvPr>
            <p:ph idx="1"/>
          </p:nvPr>
        </p:nvSpPr>
        <p:spPr/>
        <p:txBody>
          <a:bodyPr/>
          <a:lstStyle/>
          <a:p>
            <a:r>
              <a:rPr lang="en-US" sz="3200" dirty="0" smtClean="0"/>
              <a:t>This presentation is the opinion of only one individual and does not represent the policies or opinions of Intel Corporation, its partners or subsidiaries</a:t>
            </a:r>
          </a:p>
          <a:p>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Tree>
    <p:extLst>
      <p:ext uri="{BB962C8B-B14F-4D97-AF65-F5344CB8AC3E}">
        <p14:creationId xmlns:p14="http://schemas.microsoft.com/office/powerpoint/2010/main" val="424877400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The Problem</a:t>
            </a:r>
            <a:endParaRPr lang="en-US" sz="2400" dirty="0"/>
          </a:p>
        </p:txBody>
      </p:sp>
      <p:sp>
        <p:nvSpPr>
          <p:cNvPr id="3" name="Content Placeholder 2"/>
          <p:cNvSpPr>
            <a:spLocks noGrp="1"/>
          </p:cNvSpPr>
          <p:nvPr>
            <p:ph idx="1"/>
          </p:nvPr>
        </p:nvSpPr>
        <p:spPr>
          <a:xfrm>
            <a:off x="467143" y="753620"/>
            <a:ext cx="8237537" cy="4343400"/>
          </a:xfrm>
        </p:spPr>
        <p:txBody>
          <a:bodyPr/>
          <a:lstStyle/>
          <a:p>
            <a:r>
              <a:rPr lang="en-US" dirty="0" smtClean="0"/>
              <a:t> </a:t>
            </a:r>
            <a:endParaRPr lang="en-US" dirty="0"/>
          </a:p>
        </p:txBody>
      </p:sp>
      <p:sp>
        <p:nvSpPr>
          <p:cNvPr id="4" name="Footer Placeholder 3"/>
          <p:cNvSpPr>
            <a:spLocks noGrp="1"/>
          </p:cNvSpPr>
          <p:nvPr>
            <p:ph type="ftr" sz="quarter" idx="10"/>
          </p:nvPr>
        </p:nvSpPr>
        <p:spPr>
          <a:xfrm>
            <a:off x="1769762" y="6553200"/>
            <a:ext cx="4725988" cy="304800"/>
          </a:xfrm>
        </p:spPr>
        <p:txBody>
          <a:bodyPr/>
          <a:lstStyle/>
          <a:p>
            <a:pPr algn="ctr">
              <a:defRPr/>
            </a:pPr>
            <a:r>
              <a:rPr lang="en-US" altLang="zh-CN" dirty="0" smtClean="0"/>
              <a:t>February 2015</a:t>
            </a:r>
            <a:endParaRPr lang="en-US" altLang="zh-CN" dirty="0"/>
          </a:p>
        </p:txBody>
      </p:sp>
      <p:sp>
        <p:nvSpPr>
          <p:cNvPr id="6" name="Rounded Rectangle 5"/>
          <p:cNvSpPr/>
          <p:nvPr/>
        </p:nvSpPr>
        <p:spPr bwMode="auto">
          <a:xfrm>
            <a:off x="4972599" y="1813248"/>
            <a:ext cx="2312894" cy="2130014"/>
          </a:xfrm>
          <a:prstGeom prst="roundRect">
            <a:avLst/>
          </a:prstGeom>
          <a:solidFill>
            <a:schemeClr val="bg2">
              <a:lumMod val="50000"/>
            </a:schemeClr>
          </a:solidFill>
          <a:ln w="9525" algn="ctr">
            <a:solidFill>
              <a:schemeClr val="tx1"/>
            </a:solidFill>
            <a:miter lim="800000"/>
            <a:headEnd/>
            <a:tailEnd/>
          </a:ln>
        </p:spPr>
        <p:txBody>
          <a:bodyPr rtlCol="0" anchor="ctr"/>
          <a:lstStyle/>
          <a:p>
            <a:pPr algn="ctr"/>
            <a:r>
              <a:rPr lang="en-US" sz="2400" b="1" dirty="0" smtClean="0"/>
              <a:t>Analog IBIS I/O</a:t>
            </a:r>
          </a:p>
          <a:p>
            <a:pPr algn="ctr"/>
            <a:r>
              <a:rPr lang="en-US" sz="2400" b="1" dirty="0" smtClean="0"/>
              <a:t>[Model]</a:t>
            </a:r>
            <a:endParaRPr lang="en-US" sz="2400" b="1" dirty="0"/>
          </a:p>
        </p:txBody>
      </p:sp>
      <p:cxnSp>
        <p:nvCxnSpPr>
          <p:cNvPr id="8" name="Straight Connector 7"/>
          <p:cNvCxnSpPr>
            <a:stCxn id="6" idx="3"/>
          </p:cNvCxnSpPr>
          <p:nvPr/>
        </p:nvCxnSpPr>
        <p:spPr bwMode="auto">
          <a:xfrm>
            <a:off x="7285493" y="2878255"/>
            <a:ext cx="1235336"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5695154" y="1266400"/>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568316" y="1266400"/>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5679018" y="3943262"/>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6552180" y="3943262"/>
            <a:ext cx="0" cy="546848"/>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3400189" y="3428688"/>
            <a:ext cx="1572410" cy="0"/>
          </a:xfrm>
          <a:prstGeom prst="line">
            <a:avLst/>
          </a:prstGeom>
          <a:solidFill>
            <a:schemeClr val="accent1"/>
          </a:solidFill>
          <a:ln w="28575" cap="flat" cmpd="sng" algn="ctr">
            <a:solidFill>
              <a:srgbClr val="FFFF99"/>
            </a:solidFill>
            <a:prstDash val="dash"/>
            <a:round/>
            <a:headEnd type="none" w="med" len="med"/>
            <a:tailEnd type="none" w="med" len="med"/>
          </a:ln>
          <a:effectLst/>
        </p:spPr>
      </p:cxnSp>
      <p:cxnSp>
        <p:nvCxnSpPr>
          <p:cNvPr id="16" name="Straight Connector 15"/>
          <p:cNvCxnSpPr>
            <a:stCxn id="32" idx="3"/>
          </p:cNvCxnSpPr>
          <p:nvPr/>
        </p:nvCxnSpPr>
        <p:spPr bwMode="auto">
          <a:xfrm>
            <a:off x="4240182" y="2274486"/>
            <a:ext cx="732417" cy="75"/>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7" name="TextBox 16"/>
          <p:cNvSpPr txBox="1"/>
          <p:nvPr/>
        </p:nvSpPr>
        <p:spPr>
          <a:xfrm>
            <a:off x="7354068" y="2436001"/>
            <a:ext cx="1098186" cy="338554"/>
          </a:xfrm>
          <a:prstGeom prst="rect">
            <a:avLst/>
          </a:prstGeom>
          <a:noFill/>
          <a:ln>
            <a:solidFill>
              <a:schemeClr val="tx1"/>
            </a:solidFill>
          </a:ln>
        </p:spPr>
        <p:txBody>
          <a:bodyPr wrap="none" rtlCol="0">
            <a:spAutoFit/>
          </a:bodyPr>
          <a:lstStyle/>
          <a:p>
            <a:r>
              <a:rPr lang="en-US" sz="1600" dirty="0" smtClean="0"/>
              <a:t>I/O Pad*</a:t>
            </a:r>
            <a:endParaRPr lang="en-US" sz="1600" dirty="0"/>
          </a:p>
        </p:txBody>
      </p:sp>
      <p:sp>
        <p:nvSpPr>
          <p:cNvPr id="18" name="TextBox 17"/>
          <p:cNvSpPr txBox="1"/>
          <p:nvPr/>
        </p:nvSpPr>
        <p:spPr>
          <a:xfrm>
            <a:off x="6699060" y="1266400"/>
            <a:ext cx="2136099" cy="338554"/>
          </a:xfrm>
          <a:prstGeom prst="rect">
            <a:avLst/>
          </a:prstGeom>
          <a:noFill/>
          <a:ln>
            <a:solidFill>
              <a:schemeClr val="tx1"/>
            </a:solidFill>
          </a:ln>
        </p:spPr>
        <p:txBody>
          <a:bodyPr wrap="none" rtlCol="0">
            <a:spAutoFit/>
          </a:bodyPr>
          <a:lstStyle/>
          <a:p>
            <a:r>
              <a:rPr lang="en-US" sz="1600" dirty="0" smtClean="0"/>
              <a:t>POWER Clamp Ref.</a:t>
            </a:r>
            <a:endParaRPr lang="en-US" sz="1600" dirty="0"/>
          </a:p>
        </p:txBody>
      </p:sp>
      <p:sp>
        <p:nvSpPr>
          <p:cNvPr id="19" name="TextBox 18"/>
          <p:cNvSpPr txBox="1"/>
          <p:nvPr/>
        </p:nvSpPr>
        <p:spPr>
          <a:xfrm>
            <a:off x="6844131" y="4151556"/>
            <a:ext cx="1845955" cy="338554"/>
          </a:xfrm>
          <a:prstGeom prst="rect">
            <a:avLst/>
          </a:prstGeom>
          <a:noFill/>
          <a:ln>
            <a:solidFill>
              <a:schemeClr val="tx1"/>
            </a:solidFill>
          </a:ln>
        </p:spPr>
        <p:txBody>
          <a:bodyPr wrap="none" rtlCol="0">
            <a:spAutoFit/>
          </a:bodyPr>
          <a:lstStyle/>
          <a:p>
            <a:r>
              <a:rPr lang="en-US" sz="1600" dirty="0" smtClean="0"/>
              <a:t>GND Clamp Ref.</a:t>
            </a:r>
            <a:endParaRPr lang="en-US" sz="1600" dirty="0"/>
          </a:p>
        </p:txBody>
      </p:sp>
      <p:sp>
        <p:nvSpPr>
          <p:cNvPr id="20" name="TextBox 19"/>
          <p:cNvSpPr txBox="1"/>
          <p:nvPr/>
        </p:nvSpPr>
        <p:spPr>
          <a:xfrm>
            <a:off x="5405313" y="296417"/>
            <a:ext cx="3070071" cy="307777"/>
          </a:xfrm>
          <a:prstGeom prst="rect">
            <a:avLst/>
          </a:prstGeom>
          <a:noFill/>
          <a:ln>
            <a:noFill/>
          </a:ln>
        </p:spPr>
        <p:txBody>
          <a:bodyPr wrap="none" rtlCol="0">
            <a:spAutoFit/>
          </a:bodyPr>
          <a:lstStyle/>
          <a:p>
            <a:r>
              <a:rPr lang="en-US" sz="1400" i="1" dirty="0" smtClean="0"/>
              <a:t>* Differential version not shown</a:t>
            </a:r>
            <a:endParaRPr lang="en-US" sz="1400" i="1" dirty="0"/>
          </a:p>
        </p:txBody>
      </p:sp>
      <p:sp>
        <p:nvSpPr>
          <p:cNvPr id="21" name="TextBox 20"/>
          <p:cNvSpPr txBox="1"/>
          <p:nvPr/>
        </p:nvSpPr>
        <p:spPr>
          <a:xfrm>
            <a:off x="4239041" y="1266400"/>
            <a:ext cx="1211998" cy="338554"/>
          </a:xfrm>
          <a:prstGeom prst="rect">
            <a:avLst/>
          </a:prstGeom>
          <a:noFill/>
          <a:ln>
            <a:solidFill>
              <a:schemeClr val="tx1"/>
            </a:solidFill>
          </a:ln>
        </p:spPr>
        <p:txBody>
          <a:bodyPr wrap="none" rtlCol="0">
            <a:spAutoFit/>
          </a:bodyPr>
          <a:lstStyle/>
          <a:p>
            <a:r>
              <a:rPr lang="en-US" sz="1600" dirty="0" smtClean="0"/>
              <a:t>Pullup Ref</a:t>
            </a:r>
            <a:endParaRPr lang="en-US" sz="1600" dirty="0"/>
          </a:p>
        </p:txBody>
      </p:sp>
      <p:sp>
        <p:nvSpPr>
          <p:cNvPr id="22" name="TextBox 21"/>
          <p:cNvSpPr txBox="1"/>
          <p:nvPr/>
        </p:nvSpPr>
        <p:spPr>
          <a:xfrm>
            <a:off x="3945691" y="4151556"/>
            <a:ext cx="1505348" cy="338554"/>
          </a:xfrm>
          <a:prstGeom prst="rect">
            <a:avLst/>
          </a:prstGeom>
          <a:noFill/>
          <a:ln>
            <a:solidFill>
              <a:schemeClr val="tx1"/>
            </a:solidFill>
          </a:ln>
        </p:spPr>
        <p:txBody>
          <a:bodyPr wrap="none" rtlCol="0">
            <a:spAutoFit/>
          </a:bodyPr>
          <a:lstStyle/>
          <a:p>
            <a:r>
              <a:rPr lang="en-US" sz="1600" dirty="0" smtClean="0"/>
              <a:t>Pulldown Ref</a:t>
            </a:r>
            <a:endParaRPr lang="en-US" sz="1600" dirty="0"/>
          </a:p>
        </p:txBody>
      </p:sp>
      <p:sp>
        <p:nvSpPr>
          <p:cNvPr id="23" name="TextBox 22"/>
          <p:cNvSpPr txBox="1"/>
          <p:nvPr/>
        </p:nvSpPr>
        <p:spPr>
          <a:xfrm>
            <a:off x="3455465" y="1753777"/>
            <a:ext cx="1446230" cy="338554"/>
          </a:xfrm>
          <a:prstGeom prst="rect">
            <a:avLst/>
          </a:prstGeom>
          <a:noFill/>
          <a:ln>
            <a:solidFill>
              <a:schemeClr val="tx1"/>
            </a:solidFill>
          </a:ln>
        </p:spPr>
        <p:txBody>
          <a:bodyPr wrap="none" rtlCol="0">
            <a:spAutoFit/>
          </a:bodyPr>
          <a:lstStyle/>
          <a:p>
            <a:r>
              <a:rPr lang="en-US" sz="1600" dirty="0" smtClean="0"/>
              <a:t>"Digital” I/O</a:t>
            </a:r>
            <a:endParaRPr lang="en-US" sz="1600" dirty="0"/>
          </a:p>
        </p:txBody>
      </p:sp>
      <p:cxnSp>
        <p:nvCxnSpPr>
          <p:cNvPr id="25" name="Straight Arrow Connector 24"/>
          <p:cNvCxnSpPr/>
          <p:nvPr/>
        </p:nvCxnSpPr>
        <p:spPr bwMode="auto">
          <a:xfrm>
            <a:off x="7464866" y="3082650"/>
            <a:ext cx="94797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26" name="Straight Arrow Connector 25"/>
          <p:cNvCxnSpPr/>
          <p:nvPr/>
        </p:nvCxnSpPr>
        <p:spPr bwMode="auto">
          <a:xfrm>
            <a:off x="3704594" y="2496961"/>
            <a:ext cx="94797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27" name="TextBox 26"/>
          <p:cNvSpPr txBox="1"/>
          <p:nvPr/>
        </p:nvSpPr>
        <p:spPr>
          <a:xfrm>
            <a:off x="3749415" y="2913373"/>
            <a:ext cx="873957" cy="338554"/>
          </a:xfrm>
          <a:prstGeom prst="rect">
            <a:avLst/>
          </a:prstGeom>
          <a:noFill/>
          <a:ln>
            <a:solidFill>
              <a:srgbClr val="FFFF99"/>
            </a:solidFill>
          </a:ln>
        </p:spPr>
        <p:txBody>
          <a:bodyPr wrap="none" rtlCol="0">
            <a:spAutoFit/>
          </a:bodyPr>
          <a:lstStyle/>
          <a:p>
            <a:r>
              <a:rPr lang="en-US" sz="1600" dirty="0" smtClean="0">
                <a:solidFill>
                  <a:srgbClr val="FFFF00"/>
                </a:solidFill>
              </a:rPr>
              <a:t>Enable</a:t>
            </a:r>
            <a:endParaRPr lang="en-US" sz="1600" dirty="0">
              <a:solidFill>
                <a:srgbClr val="FFFF00"/>
              </a:solidFill>
            </a:endParaRPr>
          </a:p>
        </p:txBody>
      </p:sp>
      <p:cxnSp>
        <p:nvCxnSpPr>
          <p:cNvPr id="31" name="Straight Connector 30"/>
          <p:cNvCxnSpPr/>
          <p:nvPr/>
        </p:nvCxnSpPr>
        <p:spPr bwMode="auto">
          <a:xfrm>
            <a:off x="3400189" y="2274561"/>
            <a:ext cx="732567"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32" name="Freeform 31"/>
          <p:cNvSpPr/>
          <p:nvPr/>
        </p:nvSpPr>
        <p:spPr bwMode="auto">
          <a:xfrm>
            <a:off x="4186394" y="2113121"/>
            <a:ext cx="161365" cy="322880"/>
          </a:xfrm>
          <a:custGeom>
            <a:avLst/>
            <a:gdLst>
              <a:gd name="connsiteX0" fmla="*/ 161365 w 161365"/>
              <a:gd name="connsiteY0" fmla="*/ 0 h 322880"/>
              <a:gd name="connsiteX1" fmla="*/ 139849 w 161365"/>
              <a:gd name="connsiteY1" fmla="*/ 53788 h 322880"/>
              <a:gd name="connsiteX2" fmla="*/ 118334 w 161365"/>
              <a:gd name="connsiteY2" fmla="*/ 75304 h 322880"/>
              <a:gd name="connsiteX3" fmla="*/ 53788 w 161365"/>
              <a:gd name="connsiteY3" fmla="*/ 161365 h 322880"/>
              <a:gd name="connsiteX4" fmla="*/ 53788 w 161365"/>
              <a:gd name="connsiteY4" fmla="*/ 311972 h 322880"/>
              <a:gd name="connsiteX5" fmla="*/ 0 w 161365"/>
              <a:gd name="connsiteY5" fmla="*/ 322729 h 32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365" h="322880">
                <a:moveTo>
                  <a:pt x="161365" y="0"/>
                </a:moveTo>
                <a:cubicBezTo>
                  <a:pt x="154193" y="17929"/>
                  <a:pt x="149430" y="37022"/>
                  <a:pt x="139849" y="53788"/>
                </a:cubicBezTo>
                <a:cubicBezTo>
                  <a:pt x="134817" y="62594"/>
                  <a:pt x="124419" y="67190"/>
                  <a:pt x="118334" y="75304"/>
                </a:cubicBezTo>
                <a:cubicBezTo>
                  <a:pt x="45353" y="172613"/>
                  <a:pt x="103130" y="112023"/>
                  <a:pt x="53788" y="161365"/>
                </a:cubicBezTo>
                <a:cubicBezTo>
                  <a:pt x="58290" y="197381"/>
                  <a:pt x="76060" y="272996"/>
                  <a:pt x="53788" y="311972"/>
                </a:cubicBezTo>
                <a:cubicBezTo>
                  <a:pt x="46345" y="324997"/>
                  <a:pt x="12848" y="322729"/>
                  <a:pt x="0" y="322729"/>
                </a:cubicBezTo>
              </a:path>
            </a:pathLst>
          </a:custGeom>
          <a:noFill/>
          <a:ln w="28575" algn="ctr">
            <a:solidFill>
              <a:schemeClr val="tx1"/>
            </a:solidFill>
            <a:miter lim="800000"/>
            <a:headEnd/>
            <a:tailEnd/>
          </a:ln>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endParaRPr>
          </a:p>
        </p:txBody>
      </p:sp>
      <p:sp>
        <p:nvSpPr>
          <p:cNvPr id="33" name="Freeform 32"/>
          <p:cNvSpPr/>
          <p:nvPr/>
        </p:nvSpPr>
        <p:spPr bwMode="auto">
          <a:xfrm>
            <a:off x="4052074" y="2113121"/>
            <a:ext cx="161365" cy="322880"/>
          </a:xfrm>
          <a:custGeom>
            <a:avLst/>
            <a:gdLst>
              <a:gd name="connsiteX0" fmla="*/ 161365 w 161365"/>
              <a:gd name="connsiteY0" fmla="*/ 0 h 322880"/>
              <a:gd name="connsiteX1" fmla="*/ 139849 w 161365"/>
              <a:gd name="connsiteY1" fmla="*/ 53788 h 322880"/>
              <a:gd name="connsiteX2" fmla="*/ 118334 w 161365"/>
              <a:gd name="connsiteY2" fmla="*/ 75304 h 322880"/>
              <a:gd name="connsiteX3" fmla="*/ 53788 w 161365"/>
              <a:gd name="connsiteY3" fmla="*/ 161365 h 322880"/>
              <a:gd name="connsiteX4" fmla="*/ 53788 w 161365"/>
              <a:gd name="connsiteY4" fmla="*/ 311972 h 322880"/>
              <a:gd name="connsiteX5" fmla="*/ 0 w 161365"/>
              <a:gd name="connsiteY5" fmla="*/ 322729 h 322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365" h="322880">
                <a:moveTo>
                  <a:pt x="161365" y="0"/>
                </a:moveTo>
                <a:cubicBezTo>
                  <a:pt x="154193" y="17929"/>
                  <a:pt x="149430" y="37022"/>
                  <a:pt x="139849" y="53788"/>
                </a:cubicBezTo>
                <a:cubicBezTo>
                  <a:pt x="134817" y="62594"/>
                  <a:pt x="124419" y="67190"/>
                  <a:pt x="118334" y="75304"/>
                </a:cubicBezTo>
                <a:cubicBezTo>
                  <a:pt x="45353" y="172613"/>
                  <a:pt x="103130" y="112023"/>
                  <a:pt x="53788" y="161365"/>
                </a:cubicBezTo>
                <a:cubicBezTo>
                  <a:pt x="58290" y="197381"/>
                  <a:pt x="76060" y="272996"/>
                  <a:pt x="53788" y="311972"/>
                </a:cubicBezTo>
                <a:cubicBezTo>
                  <a:pt x="46345" y="324997"/>
                  <a:pt x="12848" y="322729"/>
                  <a:pt x="0" y="322729"/>
                </a:cubicBezTo>
              </a:path>
            </a:pathLst>
          </a:custGeom>
          <a:noFill/>
          <a:ln w="28575" algn="ctr">
            <a:solidFill>
              <a:schemeClr val="tx1"/>
            </a:solidFill>
            <a:miter lim="800000"/>
            <a:headEnd/>
            <a:tailEnd/>
          </a:ln>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endParaRPr>
          </a:p>
        </p:txBody>
      </p:sp>
      <p:sp>
        <p:nvSpPr>
          <p:cNvPr id="41" name="Rounded Rectangle 40"/>
          <p:cNvSpPr/>
          <p:nvPr/>
        </p:nvSpPr>
        <p:spPr bwMode="auto">
          <a:xfrm>
            <a:off x="1172584" y="4840941"/>
            <a:ext cx="6730577" cy="1205127"/>
          </a:xfrm>
          <a:prstGeom prst="roundRect">
            <a:avLst/>
          </a:prstGeom>
          <a:solidFill>
            <a:schemeClr val="accent5"/>
          </a:solidFill>
          <a:ln w="9525" algn="ctr">
            <a:solidFill>
              <a:schemeClr val="tx1"/>
            </a:solidFill>
            <a:miter lim="800000"/>
            <a:headEnd/>
            <a:tailEnd/>
          </a:ln>
        </p:spPr>
        <p:txBody>
          <a:bodyPr rtlCol="0" anchor="ctr"/>
          <a:lstStyle/>
          <a:p>
            <a:pPr algn="ctr"/>
            <a:r>
              <a:rPr lang="en-US" sz="1600" b="1" dirty="0" smtClean="0">
                <a:solidFill>
                  <a:schemeClr val="accent6"/>
                </a:solidFill>
              </a:rPr>
              <a:t>How do we ensure the state of the enable on the analog side is </a:t>
            </a:r>
            <a:r>
              <a:rPr lang="en-US" sz="1600" b="1" u="sng" dirty="0" smtClean="0">
                <a:solidFill>
                  <a:schemeClr val="accent6"/>
                </a:solidFill>
              </a:rPr>
              <a:t>shared</a:t>
            </a:r>
            <a:r>
              <a:rPr lang="en-US" sz="1600" b="1" dirty="0" smtClean="0">
                <a:solidFill>
                  <a:schemeClr val="accent6"/>
                </a:solidFill>
              </a:rPr>
              <a:t> and </a:t>
            </a:r>
            <a:r>
              <a:rPr lang="en-US" sz="1600" b="1" u="sng" dirty="0" smtClean="0">
                <a:solidFill>
                  <a:schemeClr val="accent6"/>
                </a:solidFill>
              </a:rPr>
              <a:t>consistent with</a:t>
            </a:r>
            <a:r>
              <a:rPr lang="en-US" sz="1600" b="1" dirty="0" smtClean="0">
                <a:solidFill>
                  <a:schemeClr val="accent6"/>
                </a:solidFill>
              </a:rPr>
              <a:t> </a:t>
            </a:r>
          </a:p>
          <a:p>
            <a:pPr algn="ctr"/>
            <a:r>
              <a:rPr lang="en-US" sz="1600" b="1" dirty="0" smtClean="0">
                <a:solidFill>
                  <a:schemeClr val="accent6"/>
                </a:solidFill>
              </a:rPr>
              <a:t>the algorithmic side?</a:t>
            </a:r>
            <a:endParaRPr lang="en-US" sz="1600" b="1" dirty="0">
              <a:solidFill>
                <a:schemeClr val="accent6"/>
              </a:solidFill>
            </a:endParaRPr>
          </a:p>
        </p:txBody>
      </p:sp>
      <p:sp>
        <p:nvSpPr>
          <p:cNvPr id="5" name="Rounded Rectangle 4"/>
          <p:cNvSpPr/>
          <p:nvPr/>
        </p:nvSpPr>
        <p:spPr bwMode="auto">
          <a:xfrm>
            <a:off x="1087295" y="1813248"/>
            <a:ext cx="2312894" cy="2130014"/>
          </a:xfrm>
          <a:prstGeom prst="roundRect">
            <a:avLst/>
          </a:prstGeom>
          <a:solidFill>
            <a:srgbClr val="92D050"/>
          </a:solidFill>
          <a:ln w="9525" algn="ctr">
            <a:solidFill>
              <a:schemeClr val="tx1"/>
            </a:solidFill>
            <a:miter lim="800000"/>
            <a:headEnd/>
            <a:tailEnd/>
          </a:ln>
        </p:spPr>
        <p:txBody>
          <a:bodyPr rtlCol="0" anchor="ctr"/>
          <a:lstStyle/>
          <a:p>
            <a:pPr algn="ctr"/>
            <a:r>
              <a:rPr lang="en-US" sz="2000" b="1" dirty="0" smtClean="0"/>
              <a:t>Algorithmic </a:t>
            </a:r>
          </a:p>
          <a:p>
            <a:pPr algn="ctr"/>
            <a:r>
              <a:rPr lang="en-US" sz="2000" b="1" dirty="0" smtClean="0"/>
              <a:t>Model</a:t>
            </a:r>
          </a:p>
          <a:p>
            <a:pPr algn="ctr"/>
            <a:r>
              <a:rPr lang="en-US" sz="2000" b="1" dirty="0" smtClean="0"/>
              <a:t>(DLL + .ami)</a:t>
            </a:r>
            <a:endParaRPr lang="en-US" sz="2000" b="1" dirty="0"/>
          </a:p>
        </p:txBody>
      </p:sp>
    </p:spTree>
    <p:extLst>
      <p:ext uri="{BB962C8B-B14F-4D97-AF65-F5344CB8AC3E}">
        <p14:creationId xmlns:p14="http://schemas.microsoft.com/office/powerpoint/2010/main" val="110546166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 Proposal to Address the Problem</a:t>
            </a:r>
            <a:endParaRPr lang="en-US" dirty="0"/>
          </a:p>
        </p:txBody>
      </p:sp>
      <p:sp>
        <p:nvSpPr>
          <p:cNvPr id="3" name="Content Placeholder 2"/>
          <p:cNvSpPr>
            <a:spLocks noGrp="1"/>
          </p:cNvSpPr>
          <p:nvPr>
            <p:ph idx="1"/>
          </p:nvPr>
        </p:nvSpPr>
        <p:spPr/>
        <p:txBody>
          <a:bodyPr/>
          <a:lstStyle/>
          <a:p>
            <a:r>
              <a:rPr lang="en-US" dirty="0" smtClean="0"/>
              <a:t>Add two </a:t>
            </a:r>
            <a:r>
              <a:rPr lang="en-US" dirty="0" err="1" smtClean="0"/>
              <a:t>Reserved_Parameters</a:t>
            </a:r>
            <a:r>
              <a:rPr lang="en-US" dirty="0" smtClean="0"/>
              <a:t> to post-6.0 IBIS, for .ami file</a:t>
            </a:r>
          </a:p>
          <a:p>
            <a:pPr lvl="1"/>
            <a:r>
              <a:rPr lang="en-US" dirty="0" err="1" smtClean="0">
                <a:solidFill>
                  <a:srgbClr val="FFFF00"/>
                </a:solidFill>
              </a:rPr>
              <a:t>AMI_Model_Type</a:t>
            </a:r>
            <a:endParaRPr lang="en-US" dirty="0" smtClean="0">
              <a:solidFill>
                <a:srgbClr val="FFFF00"/>
              </a:solidFill>
            </a:endParaRPr>
          </a:p>
          <a:p>
            <a:pPr lvl="2"/>
            <a:r>
              <a:rPr lang="en-US" dirty="0" smtClean="0"/>
              <a:t>String literal, of type Info</a:t>
            </a:r>
          </a:p>
          <a:p>
            <a:pPr lvl="2"/>
            <a:r>
              <a:rPr lang="en-US" dirty="0" smtClean="0"/>
              <a:t>I/O, 3-state, </a:t>
            </a:r>
            <a:r>
              <a:rPr lang="en-US" dirty="0" err="1" smtClean="0"/>
              <a:t>Tx</a:t>
            </a:r>
            <a:r>
              <a:rPr lang="en-US" dirty="0" smtClean="0"/>
              <a:t>, Rx</a:t>
            </a:r>
          </a:p>
          <a:p>
            <a:pPr lvl="2"/>
            <a:r>
              <a:rPr lang="en-US" dirty="0" smtClean="0"/>
              <a:t>Defines whether the buffer supports bi-directional or </a:t>
            </a:r>
            <a:r>
              <a:rPr lang="en-US" dirty="0" err="1" smtClean="0"/>
              <a:t>uni</a:t>
            </a:r>
            <a:r>
              <a:rPr lang="en-US" dirty="0" smtClean="0"/>
              <a:t>-directional operation</a:t>
            </a:r>
          </a:p>
          <a:p>
            <a:pPr lvl="2"/>
            <a:r>
              <a:rPr lang="en-US" dirty="0" smtClean="0"/>
              <a:t>“What the model can do”</a:t>
            </a:r>
            <a:endParaRPr lang="en-US" dirty="0"/>
          </a:p>
          <a:p>
            <a:pPr lvl="1"/>
            <a:endParaRPr lang="en-US" dirty="0" smtClean="0"/>
          </a:p>
          <a:p>
            <a:pPr lvl="1"/>
            <a:r>
              <a:rPr lang="en-US" dirty="0" err="1" smtClean="0">
                <a:solidFill>
                  <a:srgbClr val="FFFF00"/>
                </a:solidFill>
              </a:rPr>
              <a:t>AMI_Model_Direction</a:t>
            </a:r>
            <a:endParaRPr lang="en-US" dirty="0" smtClean="0">
              <a:solidFill>
                <a:srgbClr val="FFFF00"/>
              </a:solidFill>
            </a:endParaRPr>
          </a:p>
          <a:p>
            <a:pPr lvl="2"/>
            <a:r>
              <a:rPr lang="en-US" dirty="0" smtClean="0"/>
              <a:t>String literal list, of type Info or In</a:t>
            </a:r>
          </a:p>
          <a:p>
            <a:pPr lvl="2"/>
            <a:r>
              <a:rPr lang="en-US" dirty="0" smtClean="0"/>
              <a:t>Available options are Ignore, </a:t>
            </a:r>
            <a:r>
              <a:rPr lang="en-US" dirty="0" err="1" smtClean="0"/>
              <a:t>Tx</a:t>
            </a:r>
            <a:r>
              <a:rPr lang="en-US" dirty="0" smtClean="0"/>
              <a:t>, and Rx</a:t>
            </a:r>
          </a:p>
          <a:p>
            <a:pPr lvl="2"/>
            <a:r>
              <a:rPr lang="en-US" dirty="0" smtClean="0"/>
              <a:t>Only two of these permitted for any one model</a:t>
            </a:r>
          </a:p>
          <a:p>
            <a:pPr lvl="2"/>
            <a:r>
              <a:rPr lang="en-US" dirty="0" smtClean="0"/>
              <a:t>Related to </a:t>
            </a:r>
            <a:r>
              <a:rPr lang="en-US" dirty="0" err="1" smtClean="0"/>
              <a:t>AMI_Model_Type</a:t>
            </a:r>
            <a:endParaRPr lang="en-US" dirty="0" smtClean="0"/>
          </a:p>
          <a:p>
            <a:pPr lvl="2"/>
            <a:r>
              <a:rPr lang="en-US" dirty="0" smtClean="0"/>
              <a:t>State is assumed to change for I/O or 3-state models based on situation, as defined by user</a:t>
            </a:r>
          </a:p>
          <a:p>
            <a:pPr lvl="2"/>
            <a:r>
              <a:rPr lang="en-US" dirty="0"/>
              <a:t>“What the model </a:t>
            </a:r>
            <a:r>
              <a:rPr lang="en-US" dirty="0" smtClean="0"/>
              <a:t>is doing, right now”</a:t>
            </a:r>
            <a:endParaRPr lang="en-US" dirty="0"/>
          </a:p>
          <a:p>
            <a:pPr lvl="2"/>
            <a:endParaRPr lang="en-US" dirty="0"/>
          </a:p>
        </p:txBody>
      </p:sp>
      <p:sp>
        <p:nvSpPr>
          <p:cNvPr id="4" name="Footer Placeholder 3"/>
          <p:cNvSpPr>
            <a:spLocks noGrp="1"/>
          </p:cNvSpPr>
          <p:nvPr>
            <p:ph type="ftr" sz="quarter" idx="10"/>
          </p:nvPr>
        </p:nvSpPr>
        <p:spPr>
          <a:xfrm>
            <a:off x="1757535"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42045098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Three Options for IBIS-AMI Direction Support</a:t>
            </a:r>
            <a:endParaRPr lang="en-US" sz="2400" dirty="0"/>
          </a:p>
        </p:txBody>
      </p:sp>
      <p:sp>
        <p:nvSpPr>
          <p:cNvPr id="3" name="Content Placeholder 2"/>
          <p:cNvSpPr>
            <a:spLocks noGrp="1"/>
          </p:cNvSpPr>
          <p:nvPr>
            <p:ph idx="1"/>
          </p:nvPr>
        </p:nvSpPr>
        <p:spPr>
          <a:xfrm>
            <a:off x="455613" y="805758"/>
            <a:ext cx="8237537" cy="4909242"/>
          </a:xfrm>
        </p:spPr>
        <p:txBody>
          <a:bodyPr/>
          <a:lstStyle/>
          <a:p>
            <a:r>
              <a:rPr lang="en-US" dirty="0" smtClean="0"/>
              <a:t>These two parameters are not enough</a:t>
            </a:r>
          </a:p>
          <a:p>
            <a:pPr lvl="1"/>
            <a:r>
              <a:rPr lang="en-US" dirty="0" smtClean="0">
                <a:solidFill>
                  <a:srgbClr val="FFFF00"/>
                </a:solidFill>
              </a:rPr>
              <a:t>For example, do we need I/O DLLs?  What would it look like?</a:t>
            </a:r>
          </a:p>
          <a:p>
            <a:r>
              <a:rPr lang="en-US" dirty="0" smtClean="0"/>
              <a:t>Need consensus on one of three potential approaches</a:t>
            </a:r>
            <a:endParaRPr lang="en-US" dirty="0"/>
          </a:p>
        </p:txBody>
      </p:sp>
      <p:sp>
        <p:nvSpPr>
          <p:cNvPr id="4" name="Footer Placeholder 3"/>
          <p:cNvSpPr>
            <a:spLocks noGrp="1"/>
          </p:cNvSpPr>
          <p:nvPr>
            <p:ph type="ftr" sz="quarter" idx="10"/>
          </p:nvPr>
        </p:nvSpPr>
        <p:spPr>
          <a:xfrm>
            <a:off x="1775642" y="6553200"/>
            <a:ext cx="4725988" cy="304800"/>
          </a:xfrm>
        </p:spPr>
        <p:txBody>
          <a:bodyPr/>
          <a:lstStyle/>
          <a:p>
            <a:pPr algn="ctr">
              <a:defRPr/>
            </a:pPr>
            <a:r>
              <a:rPr lang="en-US" altLang="zh-CN" smtClean="0"/>
              <a:t>February 2015</a:t>
            </a:r>
            <a:endParaRPr lang="en-US" altLang="zh-CN" dirty="0"/>
          </a:p>
        </p:txBody>
      </p:sp>
      <p:sp>
        <p:nvSpPr>
          <p:cNvPr id="5" name="Oval 4"/>
          <p:cNvSpPr/>
          <p:nvPr/>
        </p:nvSpPr>
        <p:spPr bwMode="auto">
          <a:xfrm>
            <a:off x="925158" y="2592592"/>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1</a:t>
            </a:r>
            <a:endParaRPr lang="en-US" sz="6000" b="1" dirty="0">
              <a:solidFill>
                <a:srgbClr val="FFFF00"/>
              </a:solidFill>
            </a:endParaRPr>
          </a:p>
        </p:txBody>
      </p:sp>
      <p:sp>
        <p:nvSpPr>
          <p:cNvPr id="7" name="Oval 6"/>
          <p:cNvSpPr/>
          <p:nvPr/>
        </p:nvSpPr>
        <p:spPr bwMode="auto">
          <a:xfrm>
            <a:off x="3765478" y="2592590"/>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2</a:t>
            </a:r>
            <a:endParaRPr lang="en-US" sz="6000" b="1" dirty="0">
              <a:solidFill>
                <a:srgbClr val="FFFF00"/>
              </a:solidFill>
            </a:endParaRPr>
          </a:p>
        </p:txBody>
      </p:sp>
      <p:sp>
        <p:nvSpPr>
          <p:cNvPr id="8" name="Oval 7"/>
          <p:cNvSpPr/>
          <p:nvPr/>
        </p:nvSpPr>
        <p:spPr bwMode="auto">
          <a:xfrm>
            <a:off x="6845520" y="2592592"/>
            <a:ext cx="978946" cy="957431"/>
          </a:xfrm>
          <a:prstGeom prst="ellipse">
            <a:avLst/>
          </a:prstGeom>
          <a:noFill/>
          <a:ln w="57150" algn="ctr">
            <a:solidFill>
              <a:schemeClr val="tx1"/>
            </a:solidFill>
            <a:miter lim="800000"/>
            <a:headEnd/>
            <a:tailEnd/>
          </a:ln>
        </p:spPr>
        <p:txBody>
          <a:bodyPr rtlCol="0" anchor="ctr"/>
          <a:lstStyle/>
          <a:p>
            <a:pPr algn="ctr"/>
            <a:r>
              <a:rPr lang="en-US" sz="6000" b="1" dirty="0" smtClean="0">
                <a:solidFill>
                  <a:srgbClr val="FFFF00"/>
                </a:solidFill>
              </a:rPr>
              <a:t>3</a:t>
            </a:r>
            <a:endParaRPr lang="en-US" sz="6000" b="1" dirty="0">
              <a:solidFill>
                <a:srgbClr val="FFFF00"/>
              </a:solidFill>
            </a:endParaRPr>
          </a:p>
        </p:txBody>
      </p:sp>
      <p:cxnSp>
        <p:nvCxnSpPr>
          <p:cNvPr id="10" name="Straight Connector 9"/>
          <p:cNvCxnSpPr/>
          <p:nvPr/>
        </p:nvCxnSpPr>
        <p:spPr bwMode="auto">
          <a:xfrm>
            <a:off x="2775473" y="2485016"/>
            <a:ext cx="0" cy="3442448"/>
          </a:xfrm>
          <a:prstGeom prst="line">
            <a:avLst/>
          </a:prstGeom>
          <a:solidFill>
            <a:schemeClr val="accent1"/>
          </a:solidFill>
          <a:ln w="57150" cap="flat" cmpd="sng" algn="ctr">
            <a:solidFill>
              <a:schemeClr val="tx1"/>
            </a:solidFill>
            <a:prstDash val="dash"/>
            <a:round/>
            <a:headEnd type="none" w="med" len="med"/>
            <a:tailEnd type="none" w="med" len="med"/>
          </a:ln>
          <a:effectLst/>
        </p:spPr>
      </p:cxnSp>
      <p:cxnSp>
        <p:nvCxnSpPr>
          <p:cNvPr id="13" name="Straight Connector 12"/>
          <p:cNvCxnSpPr/>
          <p:nvPr/>
        </p:nvCxnSpPr>
        <p:spPr bwMode="auto">
          <a:xfrm>
            <a:off x="5699193" y="2485016"/>
            <a:ext cx="0" cy="3442448"/>
          </a:xfrm>
          <a:prstGeom prst="line">
            <a:avLst/>
          </a:prstGeom>
          <a:solidFill>
            <a:schemeClr val="accent1"/>
          </a:solidFill>
          <a:ln w="57150" cap="flat" cmpd="sng" algn="ctr">
            <a:solidFill>
              <a:schemeClr val="tx1"/>
            </a:solidFill>
            <a:prstDash val="dash"/>
            <a:round/>
            <a:headEnd type="none" w="med" len="med"/>
            <a:tailEnd type="none" w="med" len="med"/>
          </a:ln>
          <a:effectLst/>
        </p:spPr>
      </p:cxnSp>
      <p:sp>
        <p:nvSpPr>
          <p:cNvPr id="14" name="TextBox 13"/>
          <p:cNvSpPr txBox="1"/>
          <p:nvPr/>
        </p:nvSpPr>
        <p:spPr>
          <a:xfrm>
            <a:off x="322730" y="3852297"/>
            <a:ext cx="2237590" cy="954107"/>
          </a:xfrm>
          <a:prstGeom prst="rect">
            <a:avLst/>
          </a:prstGeom>
          <a:noFill/>
        </p:spPr>
        <p:txBody>
          <a:bodyPr wrap="square" rtlCol="0">
            <a:spAutoFit/>
          </a:bodyPr>
          <a:lstStyle/>
          <a:p>
            <a:pPr algn="l"/>
            <a:r>
              <a:rPr lang="en-US" sz="1400" b="1" dirty="0" smtClean="0"/>
              <a:t>Require a single DLL for I/O buffers that supports both TX </a:t>
            </a:r>
            <a:r>
              <a:rPr lang="en-US" sz="1400" b="1" u="sng" dirty="0" smtClean="0"/>
              <a:t>and RX operations</a:t>
            </a:r>
          </a:p>
        </p:txBody>
      </p:sp>
      <p:sp>
        <p:nvSpPr>
          <p:cNvPr id="15" name="TextBox 14"/>
          <p:cNvSpPr txBox="1"/>
          <p:nvPr/>
        </p:nvSpPr>
        <p:spPr>
          <a:xfrm>
            <a:off x="5809129" y="3744575"/>
            <a:ext cx="3334871" cy="2246769"/>
          </a:xfrm>
          <a:prstGeom prst="rect">
            <a:avLst/>
          </a:prstGeom>
          <a:noFill/>
        </p:spPr>
        <p:txBody>
          <a:bodyPr wrap="square" rtlCol="0">
            <a:spAutoFit/>
          </a:bodyPr>
          <a:lstStyle/>
          <a:p>
            <a:pPr algn="l"/>
            <a:r>
              <a:rPr lang="en-US" sz="1400" b="1" dirty="0" smtClean="0"/>
              <a:t>Add [Algorithmic Model </a:t>
            </a:r>
            <a:r>
              <a:rPr lang="en-US" sz="1400" b="1" u="sng" dirty="0" smtClean="0"/>
              <a:t>Selector] to [Model]</a:t>
            </a:r>
          </a:p>
          <a:p>
            <a:pPr marL="285750" indent="-285750" algn="l">
              <a:buFont typeface="Arial" panose="020B0604020202020204" pitchFamily="34" charset="0"/>
              <a:buChar char="•"/>
            </a:pPr>
            <a:r>
              <a:rPr lang="en-US" sz="1400" b="1" dirty="0" smtClean="0"/>
              <a:t>Selector parameter identifies direction for each model</a:t>
            </a:r>
          </a:p>
          <a:p>
            <a:pPr algn="l"/>
            <a:endParaRPr lang="en-US" sz="1400" b="1" dirty="0" smtClean="0"/>
          </a:p>
          <a:p>
            <a:pPr marL="285750" indent="-285750" algn="l">
              <a:buFont typeface="Arial" panose="020B0604020202020204" pitchFamily="34" charset="0"/>
              <a:buChar char="•"/>
            </a:pPr>
            <a:r>
              <a:rPr lang="en-US" sz="1400" b="1" dirty="0" smtClean="0"/>
              <a:t>User selects, through EDA tool, the Algorithmic Model to use for any given simulation</a:t>
            </a:r>
          </a:p>
        </p:txBody>
      </p:sp>
      <p:sp>
        <p:nvSpPr>
          <p:cNvPr id="16" name="TextBox 15"/>
          <p:cNvSpPr txBox="1"/>
          <p:nvPr/>
        </p:nvSpPr>
        <p:spPr>
          <a:xfrm>
            <a:off x="3136156" y="3852297"/>
            <a:ext cx="2237590" cy="1815882"/>
          </a:xfrm>
          <a:prstGeom prst="rect">
            <a:avLst/>
          </a:prstGeom>
          <a:noFill/>
        </p:spPr>
        <p:txBody>
          <a:bodyPr wrap="square" rtlCol="0">
            <a:spAutoFit/>
          </a:bodyPr>
          <a:lstStyle/>
          <a:p>
            <a:pPr algn="l"/>
            <a:r>
              <a:rPr lang="en-US" sz="1400" b="1" dirty="0" smtClean="0"/>
              <a:t>Change [Model] to allow multiple instances of [Algorithmic Model]</a:t>
            </a:r>
          </a:p>
          <a:p>
            <a:pPr algn="l"/>
            <a:endParaRPr lang="en-US" sz="1400" b="1" u="sng" dirty="0"/>
          </a:p>
          <a:p>
            <a:pPr algn="l"/>
            <a:r>
              <a:rPr lang="en-US" sz="1400" b="1" dirty="0" smtClean="0"/>
              <a:t>Add sub-parameter to [Algorithmic </a:t>
            </a:r>
            <a:r>
              <a:rPr lang="en-US" sz="1400" b="1" u="sng" dirty="0" smtClean="0"/>
              <a:t>Model] for direction</a:t>
            </a:r>
          </a:p>
        </p:txBody>
      </p:sp>
    </p:spTree>
    <p:extLst>
      <p:ext uri="{BB962C8B-B14F-4D97-AF65-F5344CB8AC3E}">
        <p14:creationId xmlns:p14="http://schemas.microsoft.com/office/powerpoint/2010/main" val="400726407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Option 1: Require Unified DLL (“Do Nothing”)</a:t>
            </a:r>
            <a:endParaRPr lang="en-US" sz="2400" dirty="0"/>
          </a:p>
        </p:txBody>
      </p:sp>
      <p:sp>
        <p:nvSpPr>
          <p:cNvPr id="3" name="Content Placeholder 2"/>
          <p:cNvSpPr>
            <a:spLocks noGrp="1"/>
          </p:cNvSpPr>
          <p:nvPr>
            <p:ph idx="1"/>
          </p:nvPr>
        </p:nvSpPr>
        <p:spPr>
          <a:xfrm>
            <a:off x="455613" y="957431"/>
            <a:ext cx="8237537" cy="4757569"/>
          </a:xfrm>
        </p:spPr>
        <p:txBody>
          <a:bodyPr/>
          <a:lstStyle/>
          <a:p>
            <a:r>
              <a:rPr lang="en-US" dirty="0"/>
              <a:t>New directional AMI models must be able to change behavior based on state of </a:t>
            </a:r>
            <a:r>
              <a:rPr lang="en-US" dirty="0" err="1"/>
              <a:t>AMI_Model_Direction</a:t>
            </a:r>
            <a:endParaRPr lang="en-US" dirty="0"/>
          </a:p>
          <a:p>
            <a:pPr lvl="1"/>
            <a:r>
              <a:rPr lang="en-US" dirty="0">
                <a:solidFill>
                  <a:srgbClr val="FFFF00"/>
                </a:solidFill>
              </a:rPr>
              <a:t>DLLs and .ami files must contain everything needed to operate in states allowed by </a:t>
            </a:r>
            <a:r>
              <a:rPr lang="en-US" dirty="0" err="1">
                <a:solidFill>
                  <a:srgbClr val="FFFF00"/>
                </a:solidFill>
              </a:rPr>
              <a:t>AMI_Model_Direction</a:t>
            </a:r>
            <a:endParaRPr lang="en-US" dirty="0">
              <a:solidFill>
                <a:srgbClr val="FFFF00"/>
              </a:solidFill>
            </a:endParaRPr>
          </a:p>
          <a:p>
            <a:r>
              <a:rPr lang="en-US" u="sng" dirty="0" smtClean="0"/>
              <a:t>Advantages</a:t>
            </a:r>
          </a:p>
          <a:p>
            <a:r>
              <a:rPr lang="en-US" dirty="0" smtClean="0"/>
              <a:t>No changes to tools or existing models</a:t>
            </a:r>
          </a:p>
          <a:p>
            <a:r>
              <a:rPr lang="en-US" dirty="0" smtClean="0"/>
              <a:t>No new functions</a:t>
            </a:r>
          </a:p>
          <a:p>
            <a:r>
              <a:rPr lang="en-US" dirty="0" smtClean="0"/>
              <a:t>No syntax changes outside of </a:t>
            </a:r>
            <a:r>
              <a:rPr lang="en-US" dirty="0" err="1" smtClean="0"/>
              <a:t>AMI_Model_Type</a:t>
            </a:r>
            <a:r>
              <a:rPr lang="en-US" dirty="0" smtClean="0"/>
              <a:t> and </a:t>
            </a:r>
            <a:r>
              <a:rPr lang="en-US" dirty="0" err="1" smtClean="0"/>
              <a:t>AMI_Model_Direction</a:t>
            </a:r>
            <a:endParaRPr lang="en-US" dirty="0" smtClean="0"/>
          </a:p>
          <a:p>
            <a:r>
              <a:rPr lang="en-US" u="sng" dirty="0" smtClean="0"/>
              <a:t>Disadvantages</a:t>
            </a:r>
            <a:endParaRPr lang="en-US" u="sng" dirty="0"/>
          </a:p>
          <a:p>
            <a:r>
              <a:rPr lang="en-US" dirty="0" smtClean="0"/>
              <a:t>No way to check DLL compatibility with new direction features</a:t>
            </a:r>
          </a:p>
          <a:p>
            <a:r>
              <a:rPr lang="en-US" dirty="0" smtClean="0"/>
              <a:t>May be hard to program</a:t>
            </a:r>
          </a:p>
          <a:p>
            <a:r>
              <a:rPr lang="en-US" dirty="0" smtClean="0"/>
              <a:t>Extra parsing needed to check .ami compatibility</a:t>
            </a:r>
          </a:p>
          <a:p>
            <a:endParaRPr lang="en-US" dirty="0"/>
          </a:p>
        </p:txBody>
      </p:sp>
      <p:sp>
        <p:nvSpPr>
          <p:cNvPr id="4" name="Footer Placeholder 3"/>
          <p:cNvSpPr>
            <a:spLocks noGrp="1"/>
          </p:cNvSpPr>
          <p:nvPr>
            <p:ph type="ftr" sz="quarter" idx="10"/>
          </p:nvPr>
        </p:nvSpPr>
        <p:spPr/>
        <p:txBody>
          <a:bodyPr/>
          <a:lstStyle/>
          <a:p>
            <a:pPr>
              <a:defRPr/>
            </a:pPr>
            <a:r>
              <a:rPr lang="en-US" altLang="zh-CN" smtClean="0"/>
              <a:t>February 2015</a:t>
            </a:r>
            <a:endParaRPr lang="en-US" altLang="zh-CN" dirty="0"/>
          </a:p>
        </p:txBody>
      </p:sp>
    </p:spTree>
    <p:extLst>
      <p:ext uri="{BB962C8B-B14F-4D97-AF65-F5344CB8AC3E}">
        <p14:creationId xmlns:p14="http://schemas.microsoft.com/office/powerpoint/2010/main" val="370399545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Updated [Model], [Alg. Model]</a:t>
            </a:r>
            <a:endParaRPr lang="en-US" dirty="0"/>
          </a:p>
        </p:txBody>
      </p:sp>
      <p:sp>
        <p:nvSpPr>
          <p:cNvPr id="3" name="Content Placeholder 2"/>
          <p:cNvSpPr>
            <a:spLocks noGrp="1"/>
          </p:cNvSpPr>
          <p:nvPr>
            <p:ph idx="1"/>
          </p:nvPr>
        </p:nvSpPr>
        <p:spPr/>
        <p:txBody>
          <a:bodyPr/>
          <a:lstStyle/>
          <a:p>
            <a:r>
              <a:rPr lang="en-US" dirty="0" smtClean="0"/>
              <a:t>Remove restriction that [Algorithmic Model] appear only once under [Model]</a:t>
            </a:r>
          </a:p>
          <a:p>
            <a:pPr lvl="1"/>
            <a:r>
              <a:rPr lang="en-US" sz="1600" i="1" dirty="0" smtClean="0">
                <a:solidFill>
                  <a:srgbClr val="FFFF00"/>
                </a:solidFill>
              </a:rPr>
              <a:t>“… and it may appear only once for each [Model] keyword in a .ibs file”</a:t>
            </a:r>
            <a:endParaRPr lang="en-US" sz="1600" i="1" dirty="0">
              <a:solidFill>
                <a:srgbClr val="FFFF00"/>
              </a:solidFill>
            </a:endParaRPr>
          </a:p>
          <a:p>
            <a:r>
              <a:rPr lang="en-US" dirty="0" smtClean="0"/>
              <a:t>Add subparameter “Direction” under [Algorithmic Model]</a:t>
            </a:r>
          </a:p>
          <a:p>
            <a:endParaRPr lang="en-US" dirty="0"/>
          </a:p>
          <a:p>
            <a:r>
              <a:rPr lang="en-US" dirty="0" smtClean="0"/>
              <a:t>EDA tools use [Algorithmic Model] with appropriate direction depending on state of enable node</a:t>
            </a:r>
          </a:p>
          <a:p>
            <a:endParaRPr lang="en-US" dirty="0"/>
          </a:p>
          <a:p>
            <a:r>
              <a:rPr lang="en-US" dirty="0" smtClean="0"/>
              <a:t>Parser must check that </a:t>
            </a:r>
            <a:r>
              <a:rPr lang="en-US" dirty="0" err="1" smtClean="0"/>
              <a:t>Model_type</a:t>
            </a:r>
            <a:r>
              <a:rPr lang="en-US" dirty="0" smtClean="0"/>
              <a:t>, </a:t>
            </a:r>
            <a:r>
              <a:rPr lang="en-US" dirty="0"/>
              <a:t>[Algorithmic Model] </a:t>
            </a:r>
            <a:r>
              <a:rPr lang="en-US" dirty="0" smtClean="0"/>
              <a:t>direction(s), and .ami file </a:t>
            </a:r>
            <a:r>
              <a:rPr lang="en-US" dirty="0" err="1" smtClean="0"/>
              <a:t>AMI_Model_Type</a:t>
            </a:r>
            <a:r>
              <a:rPr lang="en-US" dirty="0" smtClean="0"/>
              <a:t> are consistent</a:t>
            </a:r>
          </a:p>
          <a:p>
            <a:endParaRPr lang="en-US" dirty="0"/>
          </a:p>
          <a:p>
            <a:r>
              <a:rPr lang="en-US" dirty="0" smtClean="0"/>
              <a:t>No changes required to existing models and associated tool support</a:t>
            </a:r>
            <a:endParaRPr lang="en-US" dirty="0"/>
          </a:p>
        </p:txBody>
      </p:sp>
      <p:sp>
        <p:nvSpPr>
          <p:cNvPr id="4" name="Footer Placeholder 3"/>
          <p:cNvSpPr>
            <a:spLocks noGrp="1"/>
          </p:cNvSpPr>
          <p:nvPr>
            <p:ph type="ftr" sz="quarter" idx="10"/>
          </p:nvPr>
        </p:nvSpPr>
        <p:spPr>
          <a:xfrm>
            <a:off x="1721322"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378659128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 2 Example</a:t>
            </a:r>
            <a:endParaRPr lang="en-US" dirty="0"/>
          </a:p>
        </p:txBody>
      </p:sp>
      <p:sp>
        <p:nvSpPr>
          <p:cNvPr id="3" name="Content Placeholder 2"/>
          <p:cNvSpPr>
            <a:spLocks noGrp="1"/>
          </p:cNvSpPr>
          <p:nvPr>
            <p:ph idx="1"/>
          </p:nvPr>
        </p:nvSpPr>
        <p:spPr>
          <a:xfrm>
            <a:off x="204395" y="892884"/>
            <a:ext cx="8659906" cy="5389581"/>
          </a:xfrm>
        </p:spPr>
        <p:txBody>
          <a:bodyPr/>
          <a:lstStyle/>
          <a:p>
            <a:r>
              <a:rPr lang="en-US" sz="1200" dirty="0" smtClean="0">
                <a:latin typeface="Courier New" panose="02070309020205020404" pitchFamily="49" charset="0"/>
                <a:cs typeface="Courier New" panose="02070309020205020404" pitchFamily="49" charset="0"/>
              </a:rPr>
              <a:t>	[Model] </a:t>
            </a:r>
            <a:r>
              <a:rPr lang="en-US" sz="1200" dirty="0" err="1" smtClean="0">
                <a:latin typeface="Courier New" panose="02070309020205020404" pitchFamily="49" charset="0"/>
                <a:cs typeface="Courier New" panose="02070309020205020404" pitchFamily="49" charset="0"/>
              </a:rPr>
              <a:t>My_Bidirectional_Model</a:t>
            </a:r>
            <a:endParaRPr lang="en-US" sz="1200" dirty="0" smtClean="0">
              <a:latin typeface="Courier New" panose="02070309020205020404" pitchFamily="49" charset="0"/>
              <a:cs typeface="Courier New" panose="02070309020205020404" pitchFamily="49" charset="0"/>
            </a:endParaRPr>
          </a:p>
          <a:p>
            <a:r>
              <a:rPr lang="en-US" sz="1200" dirty="0" smtClean="0">
                <a:latin typeface="Courier New" panose="02070309020205020404" pitchFamily="49" charset="0"/>
                <a:cs typeface="Courier New" panose="02070309020205020404" pitchFamily="49" charset="0"/>
              </a:rPr>
              <a:t>	</a:t>
            </a:r>
            <a:r>
              <a:rPr lang="en-US" sz="1200" dirty="0" err="1" smtClean="0">
                <a:latin typeface="Courier New" panose="02070309020205020404" pitchFamily="49" charset="0"/>
                <a:cs typeface="Courier New" panose="02070309020205020404" pitchFamily="49" charset="0"/>
              </a:rPr>
              <a:t>Model_type</a:t>
            </a:r>
            <a:r>
              <a:rPr lang="en-US" sz="1200" dirty="0" smtClean="0">
                <a:latin typeface="Courier New" panose="02070309020205020404" pitchFamily="49" charset="0"/>
                <a:cs typeface="Courier New" panose="02070309020205020404" pitchFamily="49" charset="0"/>
              </a:rPr>
              <a:t> I/O</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[Algorithmic </a:t>
            </a:r>
            <a:r>
              <a:rPr lang="en-US" sz="1200" dirty="0">
                <a:latin typeface="Courier New" panose="02070309020205020404" pitchFamily="49" charset="0"/>
                <a:cs typeface="Courier New" panose="02070309020205020404" pitchFamily="49" charset="0"/>
              </a:rPr>
              <a:t>Model]</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solidFill>
                  <a:srgbClr val="FFFF00"/>
                </a:solidFill>
                <a:latin typeface="Courier New" panose="02070309020205020404" pitchFamily="49" charset="0"/>
                <a:cs typeface="Courier New" panose="02070309020205020404" pitchFamily="49" charset="0"/>
              </a:rPr>
              <a:t>Direction TX  | new with post-6.0 IBIS; </a:t>
            </a:r>
            <a:r>
              <a:rPr lang="en-US" sz="1200" dirty="0">
                <a:solidFill>
                  <a:srgbClr val="FFFF00"/>
                </a:solidFill>
                <a:latin typeface="Courier New" panose="02070309020205020404" pitchFamily="49" charset="0"/>
                <a:cs typeface="Courier New" panose="02070309020205020404" pitchFamily="49" charset="0"/>
              </a:rPr>
              <a:t>must be consistent </a:t>
            </a:r>
            <a:r>
              <a:rPr lang="en-US" sz="1200" dirty="0" smtClean="0">
                <a:solidFill>
                  <a:srgbClr val="FFFF00"/>
                </a:solidFill>
                <a:latin typeface="Courier New" panose="02070309020205020404" pitchFamily="49" charset="0"/>
                <a:cs typeface="Courier New" panose="02070309020205020404" pitchFamily="49" charset="0"/>
              </a:rPr>
              <a:t>with [</a:t>
            </a:r>
            <a:r>
              <a:rPr lang="en-US" sz="1200" dirty="0" err="1" smtClean="0">
                <a:solidFill>
                  <a:srgbClr val="FFFF00"/>
                </a:solidFill>
                <a:latin typeface="Courier New" panose="02070309020205020404" pitchFamily="49" charset="0"/>
                <a:cs typeface="Courier New" panose="02070309020205020404" pitchFamily="49" charset="0"/>
              </a:rPr>
              <a:t>Model_Type</a:t>
            </a:r>
            <a:r>
              <a:rPr lang="en-US" sz="1200" dirty="0" smtClean="0">
                <a:solidFill>
                  <a:srgbClr val="FFFF00"/>
                </a:solidFill>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Executable </a:t>
            </a:r>
            <a:r>
              <a:rPr lang="en-US" sz="1200" dirty="0">
                <a:latin typeface="Courier New" panose="02070309020205020404" pitchFamily="49" charset="0"/>
                <a:cs typeface="Courier New" panose="02070309020205020404" pitchFamily="49" charset="0"/>
              </a:rPr>
              <a:t>Windows_VisualStudio_32 tx_getwave.dll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Executable </a:t>
            </a:r>
            <a:r>
              <a:rPr lang="en-US" sz="1200" dirty="0">
                <a:latin typeface="Courier New" panose="02070309020205020404" pitchFamily="49" charset="0"/>
                <a:cs typeface="Courier New" panose="02070309020205020404" pitchFamily="49" charset="0"/>
              </a:rPr>
              <a:t>Solaris_cc_32 libtx_getwave.so </a:t>
            </a:r>
            <a:r>
              <a:rPr lang="en-US" sz="1200" dirty="0" err="1">
                <a:latin typeface="Courier New" panose="02070309020205020404" pitchFamily="49" charset="0"/>
                <a:cs typeface="Courier New" panose="02070309020205020404" pitchFamily="49" charset="0"/>
              </a:rPr>
              <a:t>tx_getwave_params.ami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200" dirty="0" smtClean="0">
                <a:latin typeface="Courier New" panose="02070309020205020404" pitchFamily="49" charset="0"/>
                <a:cs typeface="Courier New" panose="02070309020205020404" pitchFamily="49" charset="0"/>
              </a:rPr>
              <a:t>]</a:t>
            </a:r>
          </a:p>
          <a:p>
            <a:r>
              <a:rPr lang="en-US" sz="1200" dirty="0" smtClean="0">
                <a:latin typeface="Courier New" panose="02070309020205020404" pitchFamily="49" charset="0"/>
                <a:cs typeface="Courier New" panose="02070309020205020404" pitchFamily="49" charset="0"/>
              </a:rPr>
              <a:t>	[</a:t>
            </a:r>
            <a:r>
              <a:rPr lang="en-US" sz="1200" dirty="0">
                <a:latin typeface="Courier New" panose="02070309020205020404" pitchFamily="49" charset="0"/>
                <a:cs typeface="Courier New" panose="02070309020205020404" pitchFamily="49" charset="0"/>
              </a:rPr>
              <a:t>Algorithmic Model]</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a:solidFill>
                  <a:srgbClr val="FFFF00"/>
                </a:solidFill>
                <a:latin typeface="Courier New" panose="02070309020205020404" pitchFamily="49" charset="0"/>
                <a:cs typeface="Courier New" panose="02070309020205020404" pitchFamily="49" charset="0"/>
              </a:rPr>
              <a:t>Direction </a:t>
            </a:r>
            <a:r>
              <a:rPr lang="en-US" sz="1200" dirty="0" smtClean="0">
                <a:solidFill>
                  <a:srgbClr val="FFFF00"/>
                </a:solidFill>
                <a:latin typeface="Courier New" panose="02070309020205020404" pitchFamily="49" charset="0"/>
                <a:cs typeface="Courier New" panose="02070309020205020404" pitchFamily="49" charset="0"/>
              </a:rPr>
              <a:t>RX  </a:t>
            </a:r>
            <a:r>
              <a:rPr lang="en-US" sz="1200" dirty="0">
                <a:solidFill>
                  <a:srgbClr val="FFFF00"/>
                </a:solidFill>
                <a:latin typeface="Courier New" panose="02070309020205020404" pitchFamily="49" charset="0"/>
                <a:cs typeface="Courier New" panose="02070309020205020404" pitchFamily="49" charset="0"/>
              </a:rPr>
              <a:t>| new with post-6.0 IBIS; </a:t>
            </a:r>
            <a:r>
              <a:rPr lang="en-US" sz="1200" dirty="0" smtClean="0">
                <a:solidFill>
                  <a:srgbClr val="FFFF00"/>
                </a:solidFill>
                <a:latin typeface="Courier New" panose="02070309020205020404" pitchFamily="49" charset="0"/>
                <a:cs typeface="Courier New" panose="02070309020205020404" pitchFamily="49" charset="0"/>
              </a:rPr>
              <a:t>must be consistent with </a:t>
            </a:r>
            <a:r>
              <a:rPr lang="en-US" sz="1200" dirty="0">
                <a:solidFill>
                  <a:srgbClr val="FFFF00"/>
                </a:solidFill>
                <a:latin typeface="Courier New" panose="02070309020205020404" pitchFamily="49" charset="0"/>
                <a:cs typeface="Courier New" panose="02070309020205020404" pitchFamily="49" charset="0"/>
              </a:rPr>
              <a:t>[</a:t>
            </a:r>
            <a:r>
              <a:rPr lang="en-US" sz="1200" dirty="0" err="1">
                <a:solidFill>
                  <a:srgbClr val="FFFF00"/>
                </a:solidFill>
                <a:latin typeface="Courier New" panose="02070309020205020404" pitchFamily="49" charset="0"/>
                <a:cs typeface="Courier New" panose="02070309020205020404" pitchFamily="49" charset="0"/>
              </a:rPr>
              <a:t>Model_Type</a:t>
            </a:r>
            <a:r>
              <a:rPr lang="en-US" sz="1200" dirty="0">
                <a:solidFill>
                  <a:srgbClr val="FFFF00"/>
                </a:solidFill>
                <a:latin typeface="Courier New" panose="02070309020205020404" pitchFamily="49" charset="0"/>
                <a:cs typeface="Courier New" panose="02070309020205020404" pitchFamily="49" charset="0"/>
              </a:rPr>
              <a:t>]</a:t>
            </a:r>
          </a:p>
          <a:p>
            <a:r>
              <a:rPr lang="en-US" sz="1200" dirty="0">
                <a:latin typeface="Courier New" panose="02070309020205020404" pitchFamily="49" charset="0"/>
                <a:cs typeface="Courier New" panose="02070309020205020404" pitchFamily="49" charset="0"/>
              </a:rPr>
              <a:t>   	Executable Windows_VisualStudio_32 </a:t>
            </a:r>
            <a:r>
              <a:rPr lang="en-US" sz="1200" dirty="0" smtClean="0">
                <a:latin typeface="Courier New" panose="02070309020205020404" pitchFamily="49" charset="0"/>
                <a:cs typeface="Courier New" panose="02070309020205020404" pitchFamily="49" charset="0"/>
              </a:rPr>
              <a:t>rx_getwave.dll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Executable Solaris_cc_32 libtx_getwave.so </a:t>
            </a:r>
            <a:r>
              <a:rPr lang="en-US" sz="1200" dirty="0" err="1" smtClean="0">
                <a:latin typeface="Courier New" panose="02070309020205020404" pitchFamily="49" charset="0"/>
                <a:cs typeface="Courier New" panose="02070309020205020404" pitchFamily="49" charset="0"/>
              </a:rPr>
              <a:t>rx_getwave_params.ami</a:t>
            </a:r>
            <a:r>
              <a:rPr lang="en-US" sz="1200" dirty="0">
                <a:latin typeface="Courier New" panose="02070309020205020404" pitchFamily="49" charset="0"/>
                <a:cs typeface="Courier New" panose="02070309020205020404" pitchFamily="49" charset="0"/>
              </a:rPr>
              <a:t/>
            </a:r>
            <a:br>
              <a:rPr lang="en-US" sz="1200" dirty="0">
                <a:latin typeface="Courier New" panose="02070309020205020404" pitchFamily="49" charset="0"/>
                <a:cs typeface="Courier New" panose="02070309020205020404" pitchFamily="49" charset="0"/>
              </a:rPr>
            </a:br>
            <a:r>
              <a:rPr lang="en-US" sz="1200" dirty="0">
                <a:latin typeface="Courier New" panose="02070309020205020404" pitchFamily="49" charset="0"/>
                <a:cs typeface="Courier New" panose="02070309020205020404" pitchFamily="49" charset="0"/>
              </a:rPr>
              <a:t>|</a:t>
            </a:r>
            <a:br>
              <a:rPr lang="en-US" sz="1200" dirty="0">
                <a:latin typeface="Courier New" panose="02070309020205020404" pitchFamily="49" charset="0"/>
                <a:cs typeface="Courier New" panose="02070309020205020404" pitchFamily="49" charset="0"/>
              </a:rPr>
            </a:br>
            <a:r>
              <a:rPr lang="en-US" sz="1200" dirty="0" smtClean="0">
                <a:latin typeface="Courier New" panose="02070309020205020404" pitchFamily="49" charset="0"/>
                <a:cs typeface="Courier New" panose="02070309020205020404" pitchFamily="49" charset="0"/>
              </a:rPr>
              <a:t>[End </a:t>
            </a:r>
            <a:r>
              <a:rPr lang="en-US" sz="1200" dirty="0">
                <a:latin typeface="Courier New" panose="02070309020205020404" pitchFamily="49" charset="0"/>
                <a:cs typeface="Courier New" panose="02070309020205020404" pitchFamily="49" charset="0"/>
              </a:rPr>
              <a:t>Algorithmic Model]</a:t>
            </a:r>
            <a:r>
              <a:rPr lang="en-US" sz="1600" dirty="0"/>
              <a:t/>
            </a:r>
            <a:br>
              <a:rPr lang="en-US" sz="1600" dirty="0"/>
            </a:br>
            <a:r>
              <a:rPr lang="en-US" sz="1600" dirty="0"/>
              <a:t/>
            </a:r>
            <a:br>
              <a:rPr lang="en-US" sz="1600" dirty="0"/>
            </a:br>
            <a:r>
              <a:rPr lang="en-US" sz="1600" dirty="0" err="1" smtClean="0"/>
              <a:t>Model_type</a:t>
            </a:r>
            <a:r>
              <a:rPr lang="en-US" sz="1600" dirty="0" smtClean="0"/>
              <a:t> and Direction must be consistent</a:t>
            </a:r>
          </a:p>
          <a:p>
            <a:r>
              <a:rPr lang="en-US" sz="1600" dirty="0" smtClean="0"/>
              <a:t>	Direction and </a:t>
            </a:r>
            <a:r>
              <a:rPr lang="en-US" sz="1600" dirty="0" err="1" smtClean="0"/>
              <a:t>AMI_Model_Type</a:t>
            </a:r>
            <a:r>
              <a:rPr lang="en-US" sz="1600" dirty="0" smtClean="0"/>
              <a:t> must be consistent</a:t>
            </a:r>
          </a:p>
          <a:p>
            <a:r>
              <a:rPr lang="en-US" sz="1600" dirty="0" smtClean="0"/>
              <a:t>	Must have one [Algorithmic Model] of each Direction permitted by the </a:t>
            </a:r>
            <a:r>
              <a:rPr lang="en-US" sz="1600" dirty="0" err="1" smtClean="0"/>
              <a:t>Model_Type</a:t>
            </a:r>
            <a:r>
              <a:rPr lang="en-US" sz="1600" dirty="0" smtClean="0"/>
              <a:t>/</a:t>
            </a:r>
            <a:r>
              <a:rPr lang="en-US" sz="1600" dirty="0" err="1" smtClean="0"/>
              <a:t>AMI_Model_Type</a:t>
            </a:r>
            <a:endParaRPr lang="en-US" sz="1600" dirty="0"/>
          </a:p>
          <a:p>
            <a:r>
              <a:rPr lang="en-US" sz="1600" dirty="0" smtClean="0"/>
              <a:t>	How many should we allow?  How to indicate </a:t>
            </a:r>
            <a:r>
              <a:rPr lang="en-US" sz="1600" u="sng" dirty="0" smtClean="0"/>
              <a:t>which</a:t>
            </a:r>
            <a:r>
              <a:rPr lang="en-US" sz="1600" dirty="0" smtClean="0"/>
              <a:t> one to use?</a:t>
            </a:r>
          </a:p>
        </p:txBody>
      </p:sp>
      <p:sp>
        <p:nvSpPr>
          <p:cNvPr id="4" name="Footer Placeholder 3"/>
          <p:cNvSpPr>
            <a:spLocks noGrp="1"/>
          </p:cNvSpPr>
          <p:nvPr>
            <p:ph type="ftr" sz="quarter" idx="10"/>
          </p:nvPr>
        </p:nvSpPr>
        <p:spPr>
          <a:xfrm>
            <a:off x="1974819" y="6553200"/>
            <a:ext cx="4725988" cy="304800"/>
          </a:xfrm>
        </p:spPr>
        <p:txBody>
          <a:bodyPr/>
          <a:lstStyle/>
          <a:p>
            <a:pPr algn="ctr">
              <a:defRPr/>
            </a:pPr>
            <a:r>
              <a:rPr lang="en-US" altLang="zh-CN" dirty="0" smtClean="0"/>
              <a:t>February 2015</a:t>
            </a:r>
            <a:endParaRPr lang="en-US" altLang="zh-CN" dirty="0"/>
          </a:p>
        </p:txBody>
      </p:sp>
    </p:spTree>
    <p:extLst>
      <p:ext uri="{BB962C8B-B14F-4D97-AF65-F5344CB8AC3E}">
        <p14:creationId xmlns:p14="http://schemas.microsoft.com/office/powerpoint/2010/main" val="24416105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_intel_only">
  <a:themeElements>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fontScheme name="blue_intel_only">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1"/>
          </a:solidFill>
          <a:miter lim="800000"/>
          <a:headEnd/>
          <a:tailEnd/>
        </a:ln>
      </a:spPr>
      <a:bodyPr/>
      <a:lstStyle>
        <a:defPPr>
          <a:defRPr b="1" dirty="0"/>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Verdana" pitchFamily="34" charset="0"/>
            <a:ea typeface="SimSun" pitchFamily="2" charset="-122"/>
            <a:cs typeface="Arial" charset="0"/>
          </a:defRPr>
        </a:defPPr>
      </a:lstStyle>
    </a:lnDef>
  </a:objectDefaults>
  <a:extraClrSchemeLst>
    <a:extraClrScheme>
      <a:clrScheme name="blue_intel_only 1">
        <a:dk1>
          <a:srgbClr val="FF5C00"/>
        </a:dk1>
        <a:lt1>
          <a:srgbClr val="FFFFFF"/>
        </a:lt1>
        <a:dk2>
          <a:srgbClr val="0C2E86"/>
        </a:dk2>
        <a:lt2>
          <a:srgbClr val="F5E647"/>
        </a:lt2>
        <a:accent1>
          <a:srgbClr val="A6CAE1"/>
        </a:accent1>
        <a:accent2>
          <a:srgbClr val="567EB9"/>
        </a:accent2>
        <a:accent3>
          <a:srgbClr val="AAADC3"/>
        </a:accent3>
        <a:accent4>
          <a:srgbClr val="DADADA"/>
        </a:accent4>
        <a:accent5>
          <a:srgbClr val="D0E1EE"/>
        </a:accent5>
        <a:accent6>
          <a:srgbClr val="4D72A7"/>
        </a:accent6>
        <a:hlink>
          <a:srgbClr val="0860A8"/>
        </a:hlink>
        <a:folHlink>
          <a:srgbClr val="AA014C"/>
        </a:folHlink>
      </a:clrScheme>
      <a:clrMap bg1="dk2" tx1="lt1" bg2="dk1" tx2="lt2" accent1="accent1" accent2="accent2" accent3="accent3" accent4="accent4" accent5="accent5" accent6="accent6" hlink="hlink" folHlink="folHlink"/>
    </a:extraClrScheme>
    <a:extraClrScheme>
      <a:clrScheme name="blue_intel_only 2">
        <a:dk1>
          <a:srgbClr val="0860A8"/>
        </a:dk1>
        <a:lt1>
          <a:srgbClr val="FFFFFF"/>
        </a:lt1>
        <a:dk2>
          <a:srgbClr val="F5E647"/>
        </a:dk2>
        <a:lt2>
          <a:srgbClr val="FF5C47"/>
        </a:lt2>
        <a:accent1>
          <a:srgbClr val="A6CAE1"/>
        </a:accent1>
        <a:accent2>
          <a:srgbClr val="567EB9"/>
        </a:accent2>
        <a:accent3>
          <a:srgbClr val="FFFFFF"/>
        </a:accent3>
        <a:accent4>
          <a:srgbClr val="06518F"/>
        </a:accent4>
        <a:accent5>
          <a:srgbClr val="D0E1EE"/>
        </a:accent5>
        <a:accent6>
          <a:srgbClr val="4D72A7"/>
        </a:accent6>
        <a:hlink>
          <a:srgbClr val="0C2E86"/>
        </a:hlink>
        <a:folHlink>
          <a:srgbClr val="AA014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documentManagement>
    <_dlc_DocId xmlns="4d573f4e-3989-4cb4-9a9d-7eedd7e5e0c2">EKZS6QVMDRKC-31-100</_dlc_DocId>
    <_dlc_DocIdUrl xmlns="4d573f4e-3989-4cb4-9a9d-7eedd7e5e0c2">
      <Url>https://sharepoint.amr.ith.intel.com/sites/peg/_layouts/DocIdRedir.aspx?ID=EKZS6QVMDRKC-31-100</Url>
      <Description>EKZS6QVMDRKC-31-100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C8228A59F9AF45A50AC06DA88CB188" ma:contentTypeVersion="0" ma:contentTypeDescription="Create a new document." ma:contentTypeScope="" ma:versionID="690308c891c2ae61a68df16ebc5fb4f2">
  <xsd:schema xmlns:xsd="http://www.w3.org/2001/XMLSchema" xmlns:xs="http://www.w3.org/2001/XMLSchema" xmlns:p="http://schemas.microsoft.com/office/2006/metadata/properties" xmlns:ns2="4d573f4e-3989-4cb4-9a9d-7eedd7e5e0c2" targetNamespace="http://schemas.microsoft.com/office/2006/metadata/properties" ma:root="true" ma:fieldsID="b0fae04fcbf44c8352931959465c45d7" ns2:_="">
    <xsd:import namespace="4d573f4e-3989-4cb4-9a9d-7eedd7e5e0c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573f4e-3989-4cb4-9a9d-7eedd7e5e0c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00AAD3B-3884-4B77-AE4B-66431AC34DC9}">
  <ds:schemaRefs>
    <ds:schemaRef ds:uri="http://purl.org/dc/dcmitype/"/>
    <ds:schemaRef ds:uri="4d573f4e-3989-4cb4-9a9d-7eedd7e5e0c2"/>
    <ds:schemaRef ds:uri="http://schemas.microsoft.com/office/infopath/2007/PartnerControls"/>
    <ds:schemaRef ds:uri="http://www.w3.org/XML/1998/namespac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C6DDAABE-19B4-42B5-989F-3035B672B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573f4e-3989-4cb4-9a9d-7eedd7e5e0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8E2C5F-CC50-4E7F-B03D-C247005F21B7}">
  <ds:schemaRefs>
    <ds:schemaRef ds:uri="http://schemas.microsoft.com/sharepoint/v3/contenttype/forms"/>
  </ds:schemaRefs>
</ds:datastoreItem>
</file>

<file path=customXml/itemProps4.xml><?xml version="1.0" encoding="utf-8"?>
<ds:datastoreItem xmlns:ds="http://schemas.openxmlformats.org/officeDocument/2006/customXml" ds:itemID="{D9EFD83D-8E09-472B-9DCC-CD16B0BA8D66}">
  <ds:schemaRefs>
    <ds:schemaRef ds:uri="http://schemas.microsoft.com/office/2006/metadata/longProperties"/>
  </ds:schemaRefs>
</ds:datastoreItem>
</file>

<file path=customXml/itemProps5.xml><?xml version="1.0" encoding="utf-8"?>
<ds:datastoreItem xmlns:ds="http://schemas.openxmlformats.org/officeDocument/2006/customXml" ds:itemID="{6085AEE3-44D7-4CC9-B0DF-862A2F832FF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IT_White_Formal</Template>
  <TotalTime>50229</TotalTime>
  <Words>985</Words>
  <Application>Microsoft Office PowerPoint</Application>
  <PresentationFormat>On-screen Show (4:3)</PresentationFormat>
  <Paragraphs>211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blue_intel_only</vt:lpstr>
      <vt:lpstr>IBIS-AMI and Direction Indication</vt:lpstr>
      <vt:lpstr>Disclaimers</vt:lpstr>
      <vt:lpstr>Disclaimers</vt:lpstr>
      <vt:lpstr>The Problem</vt:lpstr>
      <vt:lpstr>Original Proposal to Address the Problem</vt:lpstr>
      <vt:lpstr>Three Options for IBIS-AMI Direction Support</vt:lpstr>
      <vt:lpstr>Option 1: Require Unified DLL (“Do Nothing”)</vt:lpstr>
      <vt:lpstr>Option 2: Updated [Model], [Alg. Model]</vt:lpstr>
      <vt:lpstr>Option 2 Example</vt:lpstr>
      <vt:lpstr>Option 3: [Algorithmic Model Selector]</vt:lpstr>
      <vt:lpstr>Option 3 Example</vt:lpstr>
      <vt:lpstr>Option 3 Rules</vt:lpstr>
      <vt:lpstr> </vt:lpstr>
      <vt:lpstr>New Table</vt:lpstr>
      <vt:lpstr>New Table for TX and RX Parameter Interactions</vt:lpstr>
      <vt:lpstr>New Table for TX and RX Parameter Interactions (2)</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Engineering and Support Division (BESD)</dc:title>
  <dc:creator>tlovepat</dc:creator>
  <cp:lastModifiedBy>Michael Mirmak</cp:lastModifiedBy>
  <cp:revision>4304</cp:revision>
  <cp:lastPrinted>2014-10-17T17:10:37Z</cp:lastPrinted>
  <dcterms:created xsi:type="dcterms:W3CDTF">2004-05-28T18:10:42Z</dcterms:created>
  <dcterms:modified xsi:type="dcterms:W3CDTF">2015-02-21T00:58:07Z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Category">
    <vt:lpwstr>Unspecified</vt:lpwstr>
  </property>
  <property fmtid="{D5CDD505-2E9C-101B-9397-08002B2CF9AE}" pid="3" name="Org Chart Owner">
    <vt:lpwstr>Brenda Blades</vt:lpwstr>
  </property>
  <property fmtid="{D5CDD505-2E9C-101B-9397-08002B2CF9AE}" pid="4" name="OrderID">
    <vt:lpwstr>0</vt:lpwstr>
  </property>
  <property fmtid="{D5CDD505-2E9C-101B-9397-08002B2CF9AE}" pid="5" name="Order">
    <vt:lpwstr>5100.00000000000</vt:lpwstr>
  </property>
  <property fmtid="{D5CDD505-2E9C-101B-9397-08002B2CF9AE}" pid="6" name="ContentType">
    <vt:lpwstr>Document</vt:lpwstr>
  </property>
  <property fmtid="{D5CDD505-2E9C-101B-9397-08002B2CF9AE}" pid="7" name="Subject">
    <vt:lpwstr/>
  </property>
  <property fmtid="{D5CDD505-2E9C-101B-9397-08002B2CF9AE}" pid="8" name="Keywords">
    <vt:lpwstr/>
  </property>
  <property fmtid="{D5CDD505-2E9C-101B-9397-08002B2CF9AE}" pid="9" name="_Author">
    <vt:lpwstr>tlovepat</vt:lpwstr>
  </property>
  <property fmtid="{D5CDD505-2E9C-101B-9397-08002B2CF9AE}" pid="10" name="_Category">
    <vt:lpwstr/>
  </property>
  <property fmtid="{D5CDD505-2E9C-101B-9397-08002B2CF9AE}" pid="11" name="Slides">
    <vt:lpwstr>10</vt:lpwstr>
  </property>
  <property fmtid="{D5CDD505-2E9C-101B-9397-08002B2CF9AE}" pid="12" name="Categories">
    <vt:lpwstr/>
  </property>
  <property fmtid="{D5CDD505-2E9C-101B-9397-08002B2CF9AE}" pid="13" name="Approval Level">
    <vt:lpwstr/>
  </property>
  <property fmtid="{D5CDD505-2E9C-101B-9397-08002B2CF9AE}" pid="14" name="_Comments">
    <vt:lpwstr/>
  </property>
  <property fmtid="{D5CDD505-2E9C-101B-9397-08002B2CF9AE}" pid="15" name="Assigned To">
    <vt:lpwstr/>
  </property>
  <property fmtid="{D5CDD505-2E9C-101B-9397-08002B2CF9AE}" pid="16" name="ContentTypeId">
    <vt:lpwstr>0x0101002CC8228A59F9AF45A50AC06DA88CB188</vt:lpwstr>
  </property>
  <property fmtid="{D5CDD505-2E9C-101B-9397-08002B2CF9AE}" pid="17" name="SBN_SaveSucceededField">
    <vt:lpwstr>4</vt:lpwstr>
  </property>
  <property fmtid="{D5CDD505-2E9C-101B-9397-08002B2CF9AE}" pid="18" name="SBN_SaveSucceededRequestDigest">
    <vt:lpwstr>0x2C4F3197945EE038F001E1DFAC79518BE7D5F7B1B2388AD1D652340557102BDBDD2A73C245C14E877834BBF4F9CC43AF0F30FD14F5F38E1641D3F6D593ADEABC,03 Feb 2012 19:08:03 -0000</vt:lpwstr>
  </property>
  <property fmtid="{D5CDD505-2E9C-101B-9397-08002B2CF9AE}" pid="19" name="_dlc_DocIdItemGuid">
    <vt:lpwstr>ea55a33b-d71a-4909-bc9a-f597e57d4f74</vt:lpwstr>
  </property>
  <property fmtid="{D5CDD505-2E9C-101B-9397-08002B2CF9AE}" pid="20" name="_dlc_DocId">
    <vt:lpwstr>4AWZZ72V36NH-27-6</vt:lpwstr>
  </property>
  <property fmtid="{D5CDD505-2E9C-101B-9397-08002B2CF9AE}" pid="21" name="_dlc_DocIdUrl">
    <vt:lpwstr>https://sharepoint.amr.ith.intel.com/sites/BESD/_layouts/DocIdRedir.aspx?ID=4AWZZ72V36NH-27-64AWZZ72V36NH-27-6</vt:lpwstr>
  </property>
</Properties>
</file>