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10" r:id="rId2"/>
    <p:sldId id="312" r:id="rId3"/>
    <p:sldId id="313" r:id="rId4"/>
    <p:sldId id="315" r:id="rId5"/>
    <p:sldId id="316" r:id="rId6"/>
    <p:sldId id="317" r:id="rId7"/>
    <p:sldId id="319" r:id="rId8"/>
  </p:sldIdLst>
  <p:sldSz cx="9144000" cy="6858000" type="screen4x3"/>
  <p:notesSz cx="9236075" cy="7010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  <a:srgbClr val="000000"/>
    <a:srgbClr val="85AED7"/>
    <a:srgbClr val="2B5681"/>
    <a:srgbClr val="E8F0F8"/>
    <a:srgbClr val="E2ECF6"/>
    <a:srgbClr val="D6E4F2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0" autoAdjust="0"/>
    <p:restoredTop sz="94629" autoAdjust="0"/>
  </p:normalViewPr>
  <p:slideViewPr>
    <p:cSldViewPr>
      <p:cViewPr>
        <p:scale>
          <a:sx n="93" d="100"/>
          <a:sy n="93" d="100"/>
        </p:scale>
        <p:origin x="-546" y="-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46"/>
    </p:cViewPr>
  </p:sorterViewPr>
  <p:notesViewPr>
    <p:cSldViewPr>
      <p:cViewPr varScale="1">
        <p:scale>
          <a:sx n="95" d="100"/>
          <a:sy n="95" d="100"/>
        </p:scale>
        <p:origin x="-2514" y="-96"/>
      </p:cViewPr>
      <p:guideLst>
        <p:guide orient="horz" pos="2208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1639" y="0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8664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1639" y="6658664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85C0540-2735-4C90-A6E9-E5B1908156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825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33776" y="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65438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31477" y="3329940"/>
            <a:ext cx="6773122" cy="3154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988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33776" y="665988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4CE81C-62CF-4B7A-9580-ADF406D942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5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772400" cy="685800"/>
          </a:xfrm>
        </p:spPr>
        <p:txBody>
          <a:bodyPr/>
          <a:lstStyle>
            <a:lvl1pPr algn="ctr">
              <a:defRPr b="1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971800"/>
            <a:ext cx="64008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fld id="{64DFFA53-7A85-49BB-896B-3AD28954ACCD}" type="slidenum">
              <a:rPr lang="en-US" smtClean="0"/>
              <a:pPr/>
              <a:t>‹#›</a:t>
            </a:fld>
            <a:r>
              <a:rPr lang="en-US" dirty="0" smtClean="0"/>
              <a:t>	 	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33744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010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43000" y="1295400"/>
            <a:ext cx="3505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295400"/>
            <a:ext cx="3505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fld id="{64DFFA53-7A85-49BB-896B-3AD28954ACCD}" type="slidenum">
              <a:rPr lang="en-US" smtClean="0"/>
              <a:pPr/>
              <a:t>‹#›</a:t>
            </a:fld>
            <a:r>
              <a:rPr lang="en-US" dirty="0" smtClean="0"/>
              <a:t>	 	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56877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7010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295400"/>
            <a:ext cx="7162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fld id="{64DFFA53-7A85-49BB-896B-3AD28954ACCD}" type="slidenum">
              <a:rPr lang="en-US" smtClean="0"/>
              <a:pPr/>
              <a:t>‹#›</a:t>
            </a:fld>
            <a:r>
              <a:rPr lang="en-US" dirty="0" smtClean="0"/>
              <a:t>	 	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ransition>
    <p:fade/>
  </p:transition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33669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336699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336699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336699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990600" y="1295400"/>
            <a:ext cx="7772400" cy="2209800"/>
          </a:xfrm>
        </p:spPr>
        <p:txBody>
          <a:bodyPr/>
          <a:lstStyle/>
          <a:p>
            <a:pPr eaLnBrk="1" hangingPunct="1"/>
            <a:r>
              <a:rPr lang="en-US" dirty="0" smtClean="0"/>
              <a:t>Backchannel Issues</a:t>
            </a: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1676400" y="3657600"/>
            <a:ext cx="6553200" cy="2286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Walter Katz</a:t>
            </a:r>
          </a:p>
          <a:p>
            <a:pPr eaLnBrk="1" hangingPunct="1"/>
            <a:r>
              <a:rPr lang="en-US" dirty="0" smtClean="0"/>
              <a:t>Signal Integrity Software, Inc.</a:t>
            </a:r>
          </a:p>
          <a:p>
            <a:pPr eaLnBrk="1" hangingPunct="1"/>
            <a:r>
              <a:rPr lang="en-US" dirty="0" smtClean="0"/>
              <a:t>IBIS-ATM</a:t>
            </a:r>
          </a:p>
          <a:p>
            <a:pPr eaLnBrk="1" hangingPunct="1"/>
            <a:r>
              <a:rPr lang="en-US" dirty="0" smtClean="0"/>
              <a:t>April 8, 2014</a:t>
            </a:r>
          </a:p>
        </p:txBody>
      </p:sp>
    </p:spTree>
    <p:extLst>
      <p:ext uri="{BB962C8B-B14F-4D97-AF65-F5344CB8AC3E}">
        <p14:creationId xmlns:p14="http://schemas.microsoft.com/office/powerpoint/2010/main" val="18059934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010400" cy="685800"/>
          </a:xfrm>
        </p:spPr>
        <p:txBody>
          <a:bodyPr/>
          <a:lstStyle/>
          <a:p>
            <a:r>
              <a:rPr lang="en-US" b="1" dirty="0" smtClean="0"/>
              <a:t>Overview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990600"/>
            <a:ext cx="7162800" cy="4800600"/>
          </a:xfrm>
        </p:spPr>
        <p:txBody>
          <a:bodyPr/>
          <a:lstStyle/>
          <a:p>
            <a:r>
              <a:rPr lang="en-US" dirty="0"/>
              <a:t>Functionality that “Backchannel” Should </a:t>
            </a:r>
            <a:r>
              <a:rPr lang="en-US" dirty="0" smtClean="0"/>
              <a:t>Support</a:t>
            </a:r>
          </a:p>
          <a:p>
            <a:r>
              <a:rPr lang="en-US" dirty="0" smtClean="0"/>
              <a:t>What </a:t>
            </a:r>
            <a:r>
              <a:rPr lang="en-US" dirty="0"/>
              <a:t>Standards say About </a:t>
            </a:r>
            <a:r>
              <a:rPr lang="en-US" dirty="0" smtClean="0"/>
              <a:t>Trainable Tx</a:t>
            </a:r>
          </a:p>
          <a:p>
            <a:r>
              <a:rPr lang="en-US" dirty="0"/>
              <a:t>Tx Buffer </a:t>
            </a:r>
            <a:r>
              <a:rPr lang="en-US" dirty="0" smtClean="0"/>
              <a:t>Configuration</a:t>
            </a:r>
          </a:p>
          <a:p>
            <a:r>
              <a:rPr lang="en-US" dirty="0"/>
              <a:t>The System Integrator Problem </a:t>
            </a:r>
            <a:endParaRPr lang="en-US" dirty="0" smtClean="0"/>
          </a:p>
          <a:p>
            <a:r>
              <a:rPr lang="en-US" dirty="0" smtClean="0"/>
              <a:t>Recommendations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2</a:t>
            </a:fld>
            <a:r>
              <a:rPr lang="en-US" dirty="0" smtClean="0"/>
              <a:t>	 	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85780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010400" cy="1066800"/>
          </a:xfrm>
        </p:spPr>
        <p:txBody>
          <a:bodyPr/>
          <a:lstStyle/>
          <a:p>
            <a:r>
              <a:rPr lang="en-US" dirty="0" smtClean="0"/>
              <a:t>Functionality that “Backchannel” Should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19200"/>
            <a:ext cx="7162800" cy="5181600"/>
          </a:xfrm>
        </p:spPr>
        <p:txBody>
          <a:bodyPr/>
          <a:lstStyle/>
          <a:p>
            <a:r>
              <a:rPr lang="en-US" dirty="0" smtClean="0"/>
              <a:t>Will this Rx training algorithm, with this Tx, with this channel find a solution, and how good will time domain training solution be?</a:t>
            </a:r>
          </a:p>
          <a:p>
            <a:r>
              <a:rPr lang="en-US" dirty="0" smtClean="0"/>
              <a:t>What is the optimal solution </a:t>
            </a:r>
            <a:r>
              <a:rPr lang="en-US" dirty="0"/>
              <a:t>with this Rx, with this Tx, with this </a:t>
            </a:r>
            <a:r>
              <a:rPr lang="en-US" dirty="0" smtClean="0"/>
              <a:t>channel?</a:t>
            </a:r>
          </a:p>
          <a:p>
            <a:r>
              <a:rPr lang="en-US" dirty="0" smtClean="0"/>
              <a:t>What presets should the BIOS set when starting training?</a:t>
            </a:r>
          </a:p>
          <a:p>
            <a:r>
              <a:rPr lang="en-US" dirty="0" smtClean="0"/>
              <a:t>An Rx DLL and AMI ASCII files should work with multiple Tx DLL and AMI ASCII files from different vendors.</a:t>
            </a:r>
          </a:p>
          <a:p>
            <a:r>
              <a:rPr lang="en-US" dirty="0"/>
              <a:t>An </a:t>
            </a:r>
            <a:r>
              <a:rPr lang="en-US" dirty="0" smtClean="0"/>
              <a:t>Tx </a:t>
            </a:r>
            <a:r>
              <a:rPr lang="en-US" dirty="0"/>
              <a:t>DLL and AMI ASCII files should work with multiple </a:t>
            </a:r>
            <a:r>
              <a:rPr lang="en-US" dirty="0" smtClean="0"/>
              <a:t>Rx </a:t>
            </a:r>
            <a:r>
              <a:rPr lang="en-US" dirty="0"/>
              <a:t>DLL and AMI ASCII files from different vendors.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3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03778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010400" cy="1066800"/>
          </a:xfrm>
        </p:spPr>
        <p:txBody>
          <a:bodyPr/>
          <a:lstStyle/>
          <a:p>
            <a:r>
              <a:rPr lang="en-US" dirty="0" smtClean="0"/>
              <a:t>What Standards say About </a:t>
            </a:r>
            <a:r>
              <a:rPr lang="en-US" dirty="0"/>
              <a:t>Trainable Tx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371600"/>
            <a:ext cx="7162800" cy="4648200"/>
          </a:xfrm>
        </p:spPr>
        <p:txBody>
          <a:bodyPr/>
          <a:lstStyle/>
          <a:p>
            <a:r>
              <a:rPr lang="en-US" dirty="0" smtClean="0"/>
              <a:t>Standards require at least one pre-cursor tap</a:t>
            </a:r>
          </a:p>
          <a:p>
            <a:pPr lvl="1"/>
            <a:r>
              <a:rPr lang="en-US" dirty="0" smtClean="0"/>
              <a:t>They allow two or more pre-cursor taps.</a:t>
            </a:r>
          </a:p>
          <a:p>
            <a:r>
              <a:rPr lang="en-US" dirty="0"/>
              <a:t>Standards require at least one </a:t>
            </a:r>
            <a:r>
              <a:rPr lang="en-US" dirty="0" smtClean="0"/>
              <a:t>post-cursor </a:t>
            </a:r>
            <a:r>
              <a:rPr lang="en-US" dirty="0"/>
              <a:t>tap</a:t>
            </a:r>
          </a:p>
          <a:p>
            <a:pPr lvl="1"/>
            <a:r>
              <a:rPr lang="en-US" dirty="0"/>
              <a:t>They allow two or more </a:t>
            </a:r>
            <a:r>
              <a:rPr lang="en-US" dirty="0" smtClean="0"/>
              <a:t>post-cursor </a:t>
            </a:r>
            <a:r>
              <a:rPr lang="en-US" dirty="0"/>
              <a:t>taps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Standards specify min and max coefficients </a:t>
            </a:r>
            <a:r>
              <a:rPr lang="en-US" dirty="0"/>
              <a:t>for </a:t>
            </a:r>
            <a:r>
              <a:rPr lang="en-US" dirty="0" smtClean="0"/>
              <a:t>each pre and post cursor tap.</a:t>
            </a:r>
          </a:p>
          <a:p>
            <a:pPr lvl="1"/>
            <a:r>
              <a:rPr lang="en-US" dirty="0" smtClean="0"/>
              <a:t>Standards allow Tx to be capable of a wider range of coefficients </a:t>
            </a:r>
            <a:r>
              <a:rPr lang="en-US" dirty="0"/>
              <a:t>for </a:t>
            </a:r>
            <a:r>
              <a:rPr lang="en-US" dirty="0" smtClean="0"/>
              <a:t>each pre and post cursor tap.</a:t>
            </a:r>
          </a:p>
          <a:p>
            <a:r>
              <a:rPr lang="en-US" dirty="0"/>
              <a:t>Standards specify </a:t>
            </a:r>
            <a:r>
              <a:rPr lang="en-US" dirty="0" smtClean="0"/>
              <a:t>a min </a:t>
            </a:r>
            <a:r>
              <a:rPr lang="en-US" dirty="0"/>
              <a:t>and max </a:t>
            </a:r>
            <a:r>
              <a:rPr lang="en-US" dirty="0" smtClean="0"/>
              <a:t>coefficient step size for each </a:t>
            </a:r>
            <a:r>
              <a:rPr lang="en-US" dirty="0"/>
              <a:t>pre and post cursor tap</a:t>
            </a:r>
            <a:r>
              <a:rPr lang="en-US" dirty="0" smtClean="0"/>
              <a:t>.</a:t>
            </a:r>
          </a:p>
          <a:p>
            <a:r>
              <a:rPr lang="en-US" dirty="0" smtClean="0"/>
              <a:t>Standards specify a min and max peak to peak voltage output at Tx into a “standard load”.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386142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Tx Buffer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990600"/>
            <a:ext cx="7162800" cy="5029200"/>
          </a:xfrm>
        </p:spPr>
        <p:txBody>
          <a:bodyPr/>
          <a:lstStyle/>
          <a:p>
            <a:r>
              <a:rPr lang="en-US" dirty="0" smtClean="0"/>
              <a:t>A Tx buffer is configured by setting a register with bits that control impedance, peak to peak voltage swing, and index values for each tap.</a:t>
            </a:r>
          </a:p>
          <a:p>
            <a:r>
              <a:rPr lang="en-US" dirty="0" smtClean="0"/>
              <a:t>There is a mapping from these register bits to an actual </a:t>
            </a:r>
            <a:r>
              <a:rPr lang="en-US" dirty="0"/>
              <a:t>impedance, peak to peak voltage swing</a:t>
            </a:r>
            <a:r>
              <a:rPr lang="en-US" dirty="0" smtClean="0"/>
              <a:t>, a tap index </a:t>
            </a:r>
            <a:r>
              <a:rPr lang="en-US" dirty="0"/>
              <a:t>and </a:t>
            </a:r>
            <a:r>
              <a:rPr lang="en-US" dirty="0" smtClean="0"/>
              <a:t>coefficient for </a:t>
            </a:r>
            <a:r>
              <a:rPr lang="en-US" dirty="0"/>
              <a:t>each </a:t>
            </a:r>
            <a:r>
              <a:rPr lang="en-US" dirty="0" smtClean="0"/>
              <a:t>tap.</a:t>
            </a:r>
          </a:p>
          <a:p>
            <a:r>
              <a:rPr lang="en-US" dirty="0" smtClean="0"/>
              <a:t>This mapping can be complex, non-linear, and can have combinations of settings that are not valid.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5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291437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System Integrator </a:t>
            </a:r>
            <a:r>
              <a:rPr lang="en-US" dirty="0"/>
              <a:t>Problem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a Controller with a PCIe-Gen3 interface. At startup, the </a:t>
            </a:r>
            <a:r>
              <a:rPr lang="en-US" dirty="0"/>
              <a:t>Controller BIOS </a:t>
            </a:r>
            <a:r>
              <a:rPr lang="en-US" dirty="0" smtClean="0"/>
              <a:t>determines that a specific Device is plugged in (which in general is a different IC Vendor then the Controller).</a:t>
            </a:r>
          </a:p>
          <a:p>
            <a:r>
              <a:rPr lang="en-US" dirty="0" smtClean="0"/>
              <a:t>The </a:t>
            </a:r>
            <a:r>
              <a:rPr lang="en-US" dirty="0"/>
              <a:t>Controller BIOS </a:t>
            </a:r>
            <a:r>
              <a:rPr lang="en-US" dirty="0" smtClean="0"/>
              <a:t>must choose a preset for all of the </a:t>
            </a:r>
            <a:r>
              <a:rPr lang="en-US" dirty="0"/>
              <a:t>Device </a:t>
            </a:r>
            <a:r>
              <a:rPr lang="en-US" dirty="0" smtClean="0"/>
              <a:t>Tx buffers and a preset for all of the </a:t>
            </a:r>
            <a:r>
              <a:rPr lang="en-US" dirty="0"/>
              <a:t>Controller Tx </a:t>
            </a:r>
            <a:r>
              <a:rPr lang="en-US" dirty="0" smtClean="0"/>
              <a:t>buffers.</a:t>
            </a:r>
          </a:p>
          <a:p>
            <a:r>
              <a:rPr lang="en-US" dirty="0" smtClean="0"/>
              <a:t>How is this information determined?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6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753533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838200"/>
            <a:ext cx="7162800" cy="5410200"/>
          </a:xfrm>
        </p:spPr>
        <p:txBody>
          <a:bodyPr/>
          <a:lstStyle/>
          <a:p>
            <a:r>
              <a:rPr lang="en-US" sz="2000" dirty="0" smtClean="0"/>
              <a:t>New Tx Reserved Parameters</a:t>
            </a:r>
          </a:p>
          <a:p>
            <a:pPr lvl="1"/>
            <a:r>
              <a:rPr lang="en-US" sz="1800" dirty="0" smtClean="0"/>
              <a:t>Tx Peak to Peak </a:t>
            </a:r>
            <a:r>
              <a:rPr lang="en-US" sz="1800" dirty="0" smtClean="0"/>
              <a:t>Voltage, Tap </a:t>
            </a:r>
            <a:r>
              <a:rPr lang="en-US" sz="1800" dirty="0" smtClean="0"/>
              <a:t>Indexes, Tap Increment and Tap Coefficients</a:t>
            </a:r>
          </a:p>
          <a:p>
            <a:pPr lvl="1"/>
            <a:r>
              <a:rPr lang="en-US" sz="1800" dirty="0" smtClean="0"/>
              <a:t>Describe Tx ability to support GetWave input of </a:t>
            </a:r>
            <a:r>
              <a:rPr lang="en-US" sz="1800" dirty="0"/>
              <a:t>Tap </a:t>
            </a:r>
            <a:r>
              <a:rPr lang="en-US" sz="1800" dirty="0" smtClean="0"/>
              <a:t>Indexes, </a:t>
            </a:r>
            <a:r>
              <a:rPr lang="en-US" sz="1800" dirty="0"/>
              <a:t>Tap Increment  and </a:t>
            </a:r>
            <a:r>
              <a:rPr lang="en-US" sz="1800" dirty="0" smtClean="0"/>
              <a:t>Coefficients</a:t>
            </a:r>
          </a:p>
          <a:p>
            <a:pPr lvl="1"/>
            <a:r>
              <a:rPr lang="en-US" sz="1800" dirty="0" smtClean="0"/>
              <a:t>Tell Tx Init and GetWave to map Tap Index to Tap Coefficients </a:t>
            </a:r>
            <a:r>
              <a:rPr lang="en-US" sz="1800" dirty="0"/>
              <a:t>or </a:t>
            </a:r>
            <a:r>
              <a:rPr lang="en-US" sz="1800" dirty="0" smtClean="0"/>
              <a:t>Tap Coefficients </a:t>
            </a:r>
            <a:r>
              <a:rPr lang="en-US" sz="1800" dirty="0"/>
              <a:t>to Tap Index </a:t>
            </a:r>
            <a:endParaRPr lang="en-US" sz="1800" dirty="0" smtClean="0"/>
          </a:p>
          <a:p>
            <a:pPr lvl="1"/>
            <a:r>
              <a:rPr lang="en-US" sz="1800" dirty="0" smtClean="0"/>
              <a:t>Clearly identify to EDA tool when Tx Init optimizes or does not optimize its own taps</a:t>
            </a:r>
          </a:p>
          <a:p>
            <a:pPr lvl="1"/>
            <a:r>
              <a:rPr lang="en-US" sz="1800" dirty="0" smtClean="0"/>
              <a:t>Note, the IC Vendors needs to independently supply a utility to the User to convert Tap Indexes to Register values. This is outside the scope of IBIS AMI.</a:t>
            </a:r>
          </a:p>
          <a:p>
            <a:r>
              <a:rPr lang="en-US" sz="2000" dirty="0" smtClean="0"/>
              <a:t>Add method to define presets</a:t>
            </a:r>
          </a:p>
          <a:p>
            <a:r>
              <a:rPr lang="en-US" sz="2000" dirty="0" smtClean="0"/>
              <a:t>Allow Rx Init to Train Tx </a:t>
            </a:r>
            <a:r>
              <a:rPr lang="en-US" sz="2000" dirty="0"/>
              <a:t>Tap Coefficients</a:t>
            </a:r>
            <a:endParaRPr lang="en-US" sz="2000" dirty="0" smtClean="0"/>
          </a:p>
          <a:p>
            <a:r>
              <a:rPr lang="en-US" sz="2000" dirty="0" smtClean="0"/>
              <a:t>Make .</a:t>
            </a:r>
            <a:r>
              <a:rPr lang="en-US" sz="2000" dirty="0" err="1" smtClean="0"/>
              <a:t>bci</a:t>
            </a:r>
            <a:r>
              <a:rPr lang="en-US" sz="2000" dirty="0" smtClean="0"/>
              <a:t> file a Property of just Rx</a:t>
            </a:r>
          </a:p>
          <a:p>
            <a:pPr lvl="1"/>
            <a:r>
              <a:rPr lang="en-US" sz="1800" dirty="0" smtClean="0"/>
              <a:t>Tx become training protocol agnostic</a:t>
            </a:r>
          </a:p>
          <a:p>
            <a:pPr lvl="1"/>
            <a:r>
              <a:rPr lang="en-US" sz="1800" dirty="0" smtClean="0"/>
              <a:t>Eliminate .</a:t>
            </a:r>
            <a:r>
              <a:rPr lang="en-US" sz="1800" dirty="0" err="1" smtClean="0"/>
              <a:t>bci</a:t>
            </a:r>
            <a:r>
              <a:rPr lang="en-US" sz="1800" dirty="0" smtClean="0"/>
              <a:t> file, and just include in Rx .ami file</a:t>
            </a:r>
            <a:endParaRPr lang="en-US" sz="1800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7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09056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Blank Presentation">
  <a:themeElements>
    <a:clrScheme name="Blank Presentation 14">
      <a:dk1>
        <a:srgbClr val="336699"/>
      </a:dk1>
      <a:lt1>
        <a:srgbClr val="FFFFFF"/>
      </a:lt1>
      <a:dk2>
        <a:srgbClr val="336699"/>
      </a:dk2>
      <a:lt2>
        <a:srgbClr val="505050"/>
      </a:lt2>
      <a:accent1>
        <a:srgbClr val="BBE0E3"/>
      </a:accent1>
      <a:accent2>
        <a:srgbClr val="FFFC6D"/>
      </a:accent2>
      <a:accent3>
        <a:srgbClr val="FFFFFF"/>
      </a:accent3>
      <a:accent4>
        <a:srgbClr val="2A5682"/>
      </a:accent4>
      <a:accent5>
        <a:srgbClr val="DAEDEF"/>
      </a:accent5>
      <a:accent6>
        <a:srgbClr val="E7E462"/>
      </a:accent6>
      <a:hlink>
        <a:srgbClr val="0000FF"/>
      </a:hlink>
      <a:folHlink>
        <a:srgbClr val="CF1FA1"/>
      </a:folHlink>
    </a:clrScheme>
    <a:fontScheme name="Blank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8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5D87A1"/>
        </a:dk1>
        <a:lt1>
          <a:srgbClr val="FFFFFF"/>
        </a:lt1>
        <a:dk2>
          <a:srgbClr val="5D87A1"/>
        </a:dk2>
        <a:lt2>
          <a:srgbClr val="505050"/>
        </a:lt2>
        <a:accent1>
          <a:srgbClr val="BBE0E3"/>
        </a:accent1>
        <a:accent2>
          <a:srgbClr val="FFFC6D"/>
        </a:accent2>
        <a:accent3>
          <a:srgbClr val="FFFFFF"/>
        </a:accent3>
        <a:accent4>
          <a:srgbClr val="4E7289"/>
        </a:accent4>
        <a:accent5>
          <a:srgbClr val="DAEDEF"/>
        </a:accent5>
        <a:accent6>
          <a:srgbClr val="E7E462"/>
        </a:accent6>
        <a:hlink>
          <a:srgbClr val="0000FF"/>
        </a:hlink>
        <a:folHlink>
          <a:srgbClr val="82AD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336699"/>
        </a:dk1>
        <a:lt1>
          <a:srgbClr val="FFFFFF"/>
        </a:lt1>
        <a:dk2>
          <a:srgbClr val="336699"/>
        </a:dk2>
        <a:lt2>
          <a:srgbClr val="505050"/>
        </a:lt2>
        <a:accent1>
          <a:srgbClr val="BBE0E3"/>
        </a:accent1>
        <a:accent2>
          <a:srgbClr val="FFFC6D"/>
        </a:accent2>
        <a:accent3>
          <a:srgbClr val="FFFFFF"/>
        </a:accent3>
        <a:accent4>
          <a:srgbClr val="2A5682"/>
        </a:accent4>
        <a:accent5>
          <a:srgbClr val="DAEDEF"/>
        </a:accent5>
        <a:accent6>
          <a:srgbClr val="E7E462"/>
        </a:accent6>
        <a:hlink>
          <a:srgbClr val="0000FF"/>
        </a:hlink>
        <a:folHlink>
          <a:srgbClr val="CF1FA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4164</TotalTime>
  <Words>538</Words>
  <Application>Microsoft Office PowerPoint</Application>
  <PresentationFormat>On-screen Show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Blank Presentation</vt:lpstr>
      <vt:lpstr>Backchannel Issues</vt:lpstr>
      <vt:lpstr>Overview</vt:lpstr>
      <vt:lpstr>Functionality that “Backchannel” Should Support</vt:lpstr>
      <vt:lpstr>What Standards say About Trainable Tx</vt:lpstr>
      <vt:lpstr>Tx Buffer Configuration</vt:lpstr>
      <vt:lpstr>The System Integrator Problem </vt:lpstr>
      <vt:lpstr>Recommendations</vt:lpstr>
    </vt:vector>
  </TitlesOfParts>
  <Company>Think Marketing,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Ronald Smith</dc:creator>
  <cp:lastModifiedBy>wkatz</cp:lastModifiedBy>
  <cp:revision>304</cp:revision>
  <cp:lastPrinted>2014-01-15T15:39:02Z</cp:lastPrinted>
  <dcterms:created xsi:type="dcterms:W3CDTF">2010-01-20T19:11:57Z</dcterms:created>
  <dcterms:modified xsi:type="dcterms:W3CDTF">2014-04-08T20:22:12Z</dcterms:modified>
</cp:coreProperties>
</file>